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33"/>
  </p:notesMasterIdLst>
  <p:sldIdLst>
    <p:sldId id="256" r:id="rId3"/>
    <p:sldId id="257" r:id="rId4"/>
    <p:sldId id="285" r:id="rId5"/>
    <p:sldId id="282" r:id="rId6"/>
    <p:sldId id="258" r:id="rId7"/>
    <p:sldId id="259" r:id="rId8"/>
    <p:sldId id="260" r:id="rId9"/>
    <p:sldId id="261" r:id="rId10"/>
    <p:sldId id="262" r:id="rId11"/>
    <p:sldId id="283"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4"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2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06T09:46:30.278"/>
    </inkml:context>
    <inkml:brush xml:id="br0">
      <inkml:brushProperty name="width" value="0.05" units="cm"/>
      <inkml:brushProperty name="height" value="0.05" units="cm"/>
    </inkml:brush>
  </inkml:definitions>
  <inkml:trace contextRef="#ctx0" brushRef="#br0">5 0 5120,'-4'0'1920,"4"0"-1504,0 0 128,0 0-96,0 0-384,0 0 0,0 0-288,0 0 0,0 0 96,0 0 64,0 0 64,0 0-288,0 0-128,0 0 128,0 0 160,0 0-480,0 0-1472,0 0-192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409600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表紙">
    <p:spTree>
      <p:nvGrpSpPr>
        <p:cNvPr id="1" name=""/>
        <p:cNvGrpSpPr/>
        <p:nvPr/>
      </p:nvGrpSpPr>
      <p:grpSpPr>
        <a:xfrm>
          <a:off x="0" y="0"/>
          <a:ext cx="0" cy="0"/>
          <a:chOff x="0" y="0"/>
          <a:chExt cx="0" cy="0"/>
        </a:xfrm>
      </p:grpSpPr>
      <p:pic>
        <p:nvPicPr>
          <p:cNvPr id="13" name="インク 8" descr="インク 8"/>
          <p:cNvPicPr>
            <a:picLocks noChangeAspect="1"/>
          </p:cNvPicPr>
          <p:nvPr/>
        </p:nvPicPr>
        <p:blipFill>
          <a:blip r:embed="rId2">
            <a:extLst/>
          </a:blip>
          <a:stretch>
            <a:fillRect/>
          </a:stretch>
        </p:blipFill>
        <p:spPr>
          <a:xfrm>
            <a:off x="7029661" y="6308395"/>
            <a:ext cx="19441" cy="18001"/>
          </a:xfrm>
          <a:prstGeom prst="rect">
            <a:avLst/>
          </a:prstGeom>
          <a:ln w="12700">
            <a:miter lim="400000"/>
          </a:ln>
        </p:spPr>
      </p:pic>
      <p:pic>
        <p:nvPicPr>
          <p:cNvPr id="14" name="図 7" descr="図 7"/>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5" name="タイトルテキスト"/>
          <p:cNvSpPr txBox="1">
            <a:spLocks noGrp="1"/>
          </p:cNvSpPr>
          <p:nvPr>
            <p:ph type="title"/>
          </p:nvPr>
        </p:nvSpPr>
        <p:spPr>
          <a:xfrm>
            <a:off x="2411360" y="2462981"/>
            <a:ext cx="7462685" cy="2595717"/>
          </a:xfrm>
          <a:prstGeom prst="rect">
            <a:avLst/>
          </a:prstGeom>
        </p:spPr>
        <p:txBody>
          <a:bodyPr anchor="b"/>
          <a:lstStyle>
            <a:lvl1pPr algn="ctr">
              <a:defRPr sz="6000"/>
            </a:lvl1p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xmlns="" id="{2674B985-EE13-4F4C-A615-E72A9964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付プレースホルダー 2">
            <a:extLst>
              <a:ext uri="{FF2B5EF4-FFF2-40B4-BE49-F238E27FC236}">
                <a16:creationId xmlns:a16="http://schemas.microsoft.com/office/drawing/2014/main" xmlns="" id="{6FB45EEC-81C2-48B6-8CDA-5E51B924E950}"/>
              </a:ext>
            </a:extLst>
          </p:cNvPr>
          <p:cNvSpPr>
            <a:spLocks noGrp="1"/>
          </p:cNvSpPr>
          <p:nvPr>
            <p:ph type="dt" sz="half" idx="10"/>
          </p:nvPr>
        </p:nvSpPr>
        <p:spPr/>
        <p:txBody>
          <a:bodyPr/>
          <a:lstStyle/>
          <a:p>
            <a:fld id="{A732E161-0A16-440B-9118-D15D0D6630A3}" type="datetimeFigureOut">
              <a:rPr lang="ja-JP" altLang="en-US" smtClean="0">
                <a:solidFill>
                  <a:prstClr val="black">
                    <a:tint val="75000"/>
                  </a:prstClr>
                </a:solidFill>
              </a:rPr>
              <a:pPr/>
              <a:t>2019/5/16</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xmlns="" id="{AFD46B5C-7F12-40C5-9EAA-62AFA034DBEB}"/>
              </a:ext>
            </a:extLst>
          </p:cNvPr>
          <p:cNvSpPr>
            <a:spLocks noGrp="1"/>
          </p:cNvSpPr>
          <p:nvPr>
            <p:ph type="ftr" sz="quarter" idx="11"/>
          </p:nvPr>
        </p:nvSpPr>
        <p:spPr/>
        <p:txBody>
          <a:bodyPr/>
          <a:lstStyle/>
          <a:p>
            <a:r>
              <a:rPr lang="en-US" altLang="ja-JP" dirty="0">
                <a:solidFill>
                  <a:prstClr val="black">
                    <a:tint val="75000"/>
                  </a:prstClr>
                </a:solidFill>
              </a:rPr>
              <a:t>(</a:t>
            </a:r>
            <a:r>
              <a:rPr lang="ja-JP" altLang="en-US" dirty="0" err="1">
                <a:solidFill>
                  <a:prstClr val="black">
                    <a:tint val="75000"/>
                  </a:prstClr>
                </a:solidFill>
              </a:rPr>
              <a:t>ｃ</a:t>
            </a:r>
            <a:r>
              <a:rPr lang="en-US" altLang="ja-JP" dirty="0">
                <a:solidFill>
                  <a:prstClr val="black">
                    <a:tint val="75000"/>
                  </a:prstClr>
                </a:solidFill>
              </a:rPr>
              <a:t>)2018</a:t>
            </a:r>
            <a:r>
              <a:rPr lang="ja-JP" altLang="en-US" dirty="0">
                <a:solidFill>
                  <a:prstClr val="black">
                    <a:tint val="75000"/>
                  </a:prstClr>
                </a:solidFill>
              </a:rPr>
              <a:t>　一般社団法人日本おうちワーク協会</a:t>
            </a:r>
          </a:p>
        </p:txBody>
      </p:sp>
      <p:sp>
        <p:nvSpPr>
          <p:cNvPr id="5" name="スライド番号プレースホルダー 4">
            <a:extLst>
              <a:ext uri="{FF2B5EF4-FFF2-40B4-BE49-F238E27FC236}">
                <a16:creationId xmlns:a16="http://schemas.microsoft.com/office/drawing/2014/main" xmlns="" id="{99A23555-CD1F-4EA1-BA27-372A9079C5A6}"/>
              </a:ext>
            </a:extLst>
          </p:cNvPr>
          <p:cNvSpPr>
            <a:spLocks noGrp="1"/>
          </p:cNvSpPr>
          <p:nvPr>
            <p:ph type="sldNum" sz="quarter" idx="12"/>
          </p:nvPr>
        </p:nvSpPr>
        <p:spPr/>
        <p:txBody>
          <a:bodyPr/>
          <a:lstStyle/>
          <a:p>
            <a:fld id="{1A8F692C-82D3-4CA8-A289-BA5B25CB68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457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pic>
        <p:nvPicPr>
          <p:cNvPr id="4" name="図 8">
            <a:extLst>
              <a:ext uri="{FF2B5EF4-FFF2-40B4-BE49-F238E27FC236}">
                <a16:creationId xmlns:a16="http://schemas.microsoft.com/office/drawing/2014/main" xmlns="" id="{7D10DF0F-4371-403E-B0D6-1DE79A7BBA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58051" y="90488"/>
            <a:ext cx="4574116"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8" name="コンテンツ プレースホルダー 7"/>
          <p:cNvSpPr>
            <a:spLocks noGrp="1"/>
          </p:cNvSpPr>
          <p:nvPr>
            <p:ph sz="quarter" idx="1"/>
          </p:nvPr>
        </p:nvSpPr>
        <p:spPr>
          <a:xfrm>
            <a:off x="609600" y="1219200"/>
            <a:ext cx="10972800" cy="4937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3">
            <a:extLst>
              <a:ext uri="{FF2B5EF4-FFF2-40B4-BE49-F238E27FC236}">
                <a16:creationId xmlns:a16="http://schemas.microsoft.com/office/drawing/2014/main" xmlns="" id="{4904D4C0-F406-4C68-843B-F9272FA5E761}"/>
              </a:ext>
            </a:extLst>
          </p:cNvPr>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a:extLst>
              <a:ext uri="{FF2B5EF4-FFF2-40B4-BE49-F238E27FC236}">
                <a16:creationId xmlns:a16="http://schemas.microsoft.com/office/drawing/2014/main" xmlns="" id="{EA9E031F-796B-4CEB-850C-4A4746ABA2F3}"/>
              </a:ext>
            </a:extLst>
          </p:cNvPr>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a:extLst>
              <a:ext uri="{FF2B5EF4-FFF2-40B4-BE49-F238E27FC236}">
                <a16:creationId xmlns:a16="http://schemas.microsoft.com/office/drawing/2014/main" xmlns="" id="{84BE12B4-9BE5-4628-9AA4-92450F3547E5}"/>
              </a:ext>
            </a:extLst>
          </p:cNvPr>
          <p:cNvSpPr>
            <a:spLocks noGrp="1"/>
          </p:cNvSpPr>
          <p:nvPr>
            <p:ph type="sldNum" sz="quarter" idx="12"/>
          </p:nvPr>
        </p:nvSpPr>
        <p:spPr/>
        <p:txBody>
          <a:bodyPr/>
          <a:lstStyle>
            <a:lvl1pPr>
              <a:defRPr smtClean="0"/>
            </a:lvl1pPr>
          </a:lstStyle>
          <a:p>
            <a:pPr>
              <a:defRPr/>
            </a:pPr>
            <a:fld id="{6A9DF350-697C-4C11-A54C-A71D595AB6E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74818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2BD38B4D-0EF9-4A20-9952-0F852109AD24}"/>
              </a:ext>
            </a:extLst>
          </p:cNvPr>
          <p:cNvSpPr>
            <a:spLocks noGrp="1"/>
          </p:cNvSpPr>
          <p:nvPr>
            <p:ph type="dt" sz="half" idx="10"/>
          </p:nvPr>
        </p:nvSpPr>
        <p:spPr>
          <a:xfrm>
            <a:off x="838200" y="6356350"/>
            <a:ext cx="2743200" cy="365125"/>
          </a:xfrm>
          <a:prstGeom prst="rect">
            <a:avLst/>
          </a:prstGeom>
        </p:spPr>
        <p:txBody>
          <a:bodyPr/>
          <a:lstStyle/>
          <a:p>
            <a:fld id="{43AD8992-48D0-4E9A-9D40-F966846A6260}" type="datetime1">
              <a:rPr lang="ja-JP" altLang="en-US" smtClean="0">
                <a:solidFill>
                  <a:prstClr val="black">
                    <a:tint val="75000"/>
                  </a:prstClr>
                </a:solidFill>
              </a:rPr>
              <a:pPr/>
              <a:t>2019/5/16</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xmlns="" id="{26D40B0C-052A-4536-89A4-0BB220C77BF3}"/>
              </a:ext>
            </a:extLst>
          </p:cNvPr>
          <p:cNvSpPr>
            <a:spLocks noGrp="1"/>
          </p:cNvSpPr>
          <p:nvPr>
            <p:ph type="ftr" sz="quarter" idx="11"/>
          </p:nvPr>
        </p:nvSpPr>
        <p:spPr>
          <a:xfrm>
            <a:off x="4038600" y="6356350"/>
            <a:ext cx="4114800" cy="365125"/>
          </a:xfrm>
          <a:prstGeom prst="rect">
            <a:avLst/>
          </a:prstGeom>
        </p:spPr>
        <p:txBody>
          <a:bodyPr/>
          <a:lstStyle/>
          <a:p>
            <a:r>
              <a:rPr lang="ja-JP" altLang="en-US">
                <a:solidFill>
                  <a:prstClr val="black">
                    <a:tint val="75000"/>
                  </a:prstClr>
                </a:solidFill>
              </a:rPr>
              <a:t>（ｃ）</a:t>
            </a:r>
            <a:r>
              <a:rPr lang="en-US" altLang="ja-JP">
                <a:solidFill>
                  <a:prstClr val="black">
                    <a:tint val="75000"/>
                  </a:prstClr>
                </a:solidFill>
              </a:rPr>
              <a:t>2019 </a:t>
            </a:r>
            <a:r>
              <a:rPr lang="ja-JP" altLang="en-US">
                <a:solidFill>
                  <a:prstClr val="black">
                    <a:tint val="75000"/>
                  </a:prstClr>
                </a:solidFill>
              </a:rPr>
              <a:t>非営利型一般社団法人日本おうちワーク協会</a:t>
            </a:r>
          </a:p>
        </p:txBody>
      </p:sp>
      <p:sp>
        <p:nvSpPr>
          <p:cNvPr id="4" name="スライド番号プレースホルダー 3">
            <a:extLst>
              <a:ext uri="{FF2B5EF4-FFF2-40B4-BE49-F238E27FC236}">
                <a16:creationId xmlns:a16="http://schemas.microsoft.com/office/drawing/2014/main" xmlns="" id="{CA1EB95D-F86D-4F06-85E6-FB55A6818766}"/>
              </a:ext>
            </a:extLst>
          </p:cNvPr>
          <p:cNvSpPr>
            <a:spLocks noGrp="1"/>
          </p:cNvSpPr>
          <p:nvPr>
            <p:ph type="sldNum" sz="quarter" idx="12"/>
          </p:nvPr>
        </p:nvSpPr>
        <p:spPr/>
        <p:txBody>
          <a:bodyPr/>
          <a:lstStyle/>
          <a:p>
            <a:fld id="{26D78D48-0C88-43B9-AF66-60F768976C1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824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タイトル">
    <p:spTree>
      <p:nvGrpSpPr>
        <p:cNvPr id="1" name=""/>
        <p:cNvGrpSpPr/>
        <p:nvPr/>
      </p:nvGrpSpPr>
      <p:grpSpPr>
        <a:xfrm>
          <a:off x="0" y="0"/>
          <a:ext cx="0" cy="0"/>
          <a:chOff x="0" y="0"/>
          <a:chExt cx="0" cy="0"/>
        </a:xfrm>
      </p:grpSpPr>
      <p:pic>
        <p:nvPicPr>
          <p:cNvPr id="23" name="インク 8" descr="インク 8"/>
          <p:cNvPicPr>
            <a:picLocks noChangeAspect="1"/>
          </p:cNvPicPr>
          <p:nvPr/>
        </p:nvPicPr>
        <p:blipFill>
          <a:blip r:embed="rId2">
            <a:extLst/>
          </a:blip>
          <a:stretch>
            <a:fillRect/>
          </a:stretch>
        </p:blipFill>
        <p:spPr>
          <a:xfrm>
            <a:off x="7029661" y="6308395"/>
            <a:ext cx="19441" cy="18001"/>
          </a:xfrm>
          <a:prstGeom prst="rect">
            <a:avLst/>
          </a:prstGeom>
          <a:ln w="12700">
            <a:miter lim="400000"/>
          </a:ln>
        </p:spPr>
      </p:pic>
      <p:pic>
        <p:nvPicPr>
          <p:cNvPr id="24" name="図 7" descr="図 7"/>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25" name="タイトルテキスト"/>
          <p:cNvSpPr txBox="1">
            <a:spLocks noGrp="1"/>
          </p:cNvSpPr>
          <p:nvPr>
            <p:ph type="title"/>
          </p:nvPr>
        </p:nvSpPr>
        <p:spPr>
          <a:xfrm>
            <a:off x="2389239" y="2707225"/>
            <a:ext cx="7403690" cy="1325564"/>
          </a:xfrm>
          <a:prstGeom prst="rect">
            <a:avLst/>
          </a:prstGeom>
        </p:spPr>
        <p:txBody>
          <a:bodyPr/>
          <a:lstStyle>
            <a:lvl1pPr algn="ctr"/>
          </a:lstStyle>
          <a:p>
            <a:r>
              <a:t>タイトルテキスト</a:t>
            </a:r>
          </a:p>
        </p:txBody>
      </p:sp>
      <p:sp>
        <p:nvSpPr>
          <p:cNvPr id="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見出し&amp;コンテンツ">
    <p:spTree>
      <p:nvGrpSpPr>
        <p:cNvPr id="1" name=""/>
        <p:cNvGrpSpPr/>
        <p:nvPr/>
      </p:nvGrpSpPr>
      <p:grpSpPr>
        <a:xfrm>
          <a:off x="0" y="0"/>
          <a:ext cx="0" cy="0"/>
          <a:chOff x="0" y="0"/>
          <a:chExt cx="0" cy="0"/>
        </a:xfrm>
      </p:grpSpPr>
      <p:pic>
        <p:nvPicPr>
          <p:cNvPr id="33" name="インク 8" descr="インク 8"/>
          <p:cNvPicPr>
            <a:picLocks noChangeAspect="1"/>
          </p:cNvPicPr>
          <p:nvPr/>
        </p:nvPicPr>
        <p:blipFill>
          <a:blip r:embed="rId2">
            <a:extLst/>
          </a:blip>
          <a:stretch>
            <a:fillRect/>
          </a:stretch>
        </p:blipFill>
        <p:spPr>
          <a:xfrm>
            <a:off x="7029661" y="6308395"/>
            <a:ext cx="19441" cy="18001"/>
          </a:xfrm>
          <a:prstGeom prst="rect">
            <a:avLst/>
          </a:prstGeom>
          <a:ln w="12700">
            <a:miter lim="400000"/>
          </a:ln>
        </p:spPr>
      </p:pic>
      <p:pic>
        <p:nvPicPr>
          <p:cNvPr id="34" name="図 8" descr="図 8"/>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35" name="タイトルテキスト"/>
          <p:cNvSpPr txBox="1">
            <a:spLocks noGrp="1"/>
          </p:cNvSpPr>
          <p:nvPr>
            <p:ph type="title"/>
          </p:nvPr>
        </p:nvSpPr>
        <p:spPr>
          <a:xfrm>
            <a:off x="838200" y="365125"/>
            <a:ext cx="10515600" cy="1325563"/>
          </a:xfrm>
          <a:prstGeom prst="rect">
            <a:avLst/>
          </a:prstGeom>
        </p:spPr>
        <p:txBody>
          <a:bodyPr/>
          <a:lstStyle/>
          <a:p>
            <a:r>
              <a:t>タイトルテキスト</a:t>
            </a:r>
          </a:p>
        </p:txBody>
      </p:sp>
      <p:sp>
        <p:nvSpPr>
          <p:cNvPr id="36" name="本文レベル1…"/>
          <p:cNvSpPr txBox="1">
            <a:spLocks noGrp="1"/>
          </p:cNvSpPr>
          <p:nvPr>
            <p:ph type="body" idx="1"/>
          </p:nvPr>
        </p:nvSpPr>
        <p:spPr>
          <a:xfrm>
            <a:off x="838200" y="1825625"/>
            <a:ext cx="10515600" cy="3955744"/>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小見出し&amp;コンテンツ">
    <p:spTree>
      <p:nvGrpSpPr>
        <p:cNvPr id="1" name=""/>
        <p:cNvGrpSpPr/>
        <p:nvPr/>
      </p:nvGrpSpPr>
      <p:grpSpPr>
        <a:xfrm>
          <a:off x="0" y="0"/>
          <a:ext cx="0" cy="0"/>
          <a:chOff x="0" y="0"/>
          <a:chExt cx="0" cy="0"/>
        </a:xfrm>
      </p:grpSpPr>
      <p:sp>
        <p:nvSpPr>
          <p:cNvPr id="44" name="タイトルテキスト"/>
          <p:cNvSpPr txBox="1">
            <a:spLocks noGrp="1"/>
          </p:cNvSpPr>
          <p:nvPr>
            <p:ph type="title"/>
          </p:nvPr>
        </p:nvSpPr>
        <p:spPr>
          <a:prstGeom prst="rect">
            <a:avLst/>
          </a:prstGeom>
        </p:spPr>
        <p:txBody>
          <a:bodyPr/>
          <a:lstStyle/>
          <a:p>
            <a:r>
              <a:t>タイトルテキスト</a:t>
            </a:r>
          </a:p>
        </p:txBody>
      </p:sp>
      <p:sp>
        <p:nvSpPr>
          <p:cNvPr id="45"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無地">
    <p:spTree>
      <p:nvGrpSpPr>
        <p:cNvPr id="1" name=""/>
        <p:cNvGrpSpPr/>
        <p:nvPr/>
      </p:nvGrpSpPr>
      <p:grpSpPr>
        <a:xfrm>
          <a:off x="0" y="0"/>
          <a:ext cx="0" cy="0"/>
          <a:chOff x="0" y="0"/>
          <a:chExt cx="0" cy="0"/>
        </a:xfrm>
      </p:grpSpPr>
      <p:pic>
        <p:nvPicPr>
          <p:cNvPr id="53" name="インク 8" descr="インク 8"/>
          <p:cNvPicPr>
            <a:picLocks noChangeAspect="1"/>
          </p:cNvPicPr>
          <p:nvPr/>
        </p:nvPicPr>
        <p:blipFill>
          <a:blip r:embed="rId2">
            <a:extLst/>
          </a:blip>
          <a:stretch>
            <a:fillRect/>
          </a:stretch>
        </p:blipFill>
        <p:spPr>
          <a:xfrm>
            <a:off x="7029661" y="6308395"/>
            <a:ext cx="19441" cy="18001"/>
          </a:xfrm>
          <a:prstGeom prst="rect">
            <a:avLst/>
          </a:prstGeom>
          <a:ln w="12700">
            <a:miter lim="400000"/>
          </a:ln>
        </p:spPr>
      </p:pic>
      <p:pic>
        <p:nvPicPr>
          <p:cNvPr id="54" name="図 6" descr="図 6"/>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5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8" name="図 7" descr="スクリーンショット が含まれている画像&#10;&#10;非常に高い精度で生成された説明">
            <a:extLst>
              <a:ext uri="{FF2B5EF4-FFF2-40B4-BE49-F238E27FC236}">
                <a16:creationId xmlns:a16="http://schemas.microsoft.com/office/drawing/2014/main" xmlns="" id="{C6322F7A-65C4-485C-A686-9521C7632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xmlns="" id="{86692FB1-E796-4AB6-9E7A-44610A91D750}"/>
              </a:ext>
            </a:extLst>
          </p:cNvPr>
          <p:cNvSpPr>
            <a:spLocks noGrp="1"/>
          </p:cNvSpPr>
          <p:nvPr>
            <p:ph type="ctrTitle"/>
          </p:nvPr>
        </p:nvSpPr>
        <p:spPr>
          <a:xfrm>
            <a:off x="2411361" y="2462981"/>
            <a:ext cx="7462684" cy="2595716"/>
          </a:xfrm>
        </p:spPr>
        <p:txBody>
          <a:bodyPr anchor="b"/>
          <a:lstStyle>
            <a:lvl1pPr algn="ctr">
              <a:defRPr sz="6000"/>
            </a:lvl1pPr>
          </a:lstStyle>
          <a:p>
            <a:r>
              <a:rPr kumimoji="1" lang="ja-JP" altLang="en-US"/>
              <a:t>マスター タイトルの書式設定</a:t>
            </a:r>
            <a:endParaRPr kumimoji="1" lang="ja-JP" altLang="en-US" dirty="0"/>
          </a:p>
        </p:txBody>
      </p:sp>
      <p:sp>
        <p:nvSpPr>
          <p:cNvPr id="4" name="日付プレースホルダー 3">
            <a:extLst>
              <a:ext uri="{FF2B5EF4-FFF2-40B4-BE49-F238E27FC236}">
                <a16:creationId xmlns:a16="http://schemas.microsoft.com/office/drawing/2014/main" xmlns="" id="{114981B5-C39B-4844-B51A-4A4DB65A3EBC}"/>
              </a:ext>
            </a:extLst>
          </p:cNvPr>
          <p:cNvSpPr>
            <a:spLocks noGrp="1"/>
          </p:cNvSpPr>
          <p:nvPr>
            <p:ph type="dt" sz="half" idx="10"/>
          </p:nvPr>
        </p:nvSpPr>
        <p:spPr/>
        <p:txBody>
          <a:bodyPr/>
          <a:lstStyle/>
          <a:p>
            <a:fld id="{A732E161-0A16-440B-9118-D15D0D6630A3}" type="datetimeFigureOut">
              <a:rPr lang="ja-JP" altLang="en-US" smtClean="0">
                <a:solidFill>
                  <a:prstClr val="black">
                    <a:tint val="75000"/>
                  </a:prstClr>
                </a:solidFill>
              </a:rPr>
              <a:pPr/>
              <a:t>2019/5/16</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xmlns="" id="{103146C4-C117-4EE1-B732-9CA4F4F77512}"/>
              </a:ext>
            </a:extLst>
          </p:cNvPr>
          <p:cNvSpPr>
            <a:spLocks noGrp="1"/>
          </p:cNvSpPr>
          <p:nvPr>
            <p:ph type="ftr" sz="quarter" idx="11"/>
          </p:nvPr>
        </p:nvSpPr>
        <p:spPr/>
        <p:txBody>
          <a:bodyPr/>
          <a:lstStyle/>
          <a:p>
            <a:r>
              <a:rPr lang="en-US" altLang="ja-JP" dirty="0">
                <a:solidFill>
                  <a:prstClr val="black">
                    <a:tint val="75000"/>
                  </a:prstClr>
                </a:solidFill>
              </a:rPr>
              <a:t>(</a:t>
            </a:r>
            <a:r>
              <a:rPr lang="ja-JP" altLang="en-US" dirty="0" err="1">
                <a:solidFill>
                  <a:prstClr val="black">
                    <a:tint val="75000"/>
                  </a:prstClr>
                </a:solidFill>
              </a:rPr>
              <a:t>ｃ</a:t>
            </a:r>
            <a:r>
              <a:rPr lang="en-US" altLang="ja-JP" dirty="0">
                <a:solidFill>
                  <a:prstClr val="black">
                    <a:tint val="75000"/>
                  </a:prstClr>
                </a:solidFill>
              </a:rPr>
              <a:t>)2018</a:t>
            </a:r>
            <a:r>
              <a:rPr lang="ja-JP" altLang="en-US" dirty="0">
                <a:solidFill>
                  <a:prstClr val="black">
                    <a:tint val="75000"/>
                  </a:prstClr>
                </a:solidFill>
              </a:rPr>
              <a:t>　一般社団法人日本おうちワーク協会</a:t>
            </a:r>
          </a:p>
        </p:txBody>
      </p:sp>
      <p:sp>
        <p:nvSpPr>
          <p:cNvPr id="6" name="スライド番号プレースホルダー 5">
            <a:extLst>
              <a:ext uri="{FF2B5EF4-FFF2-40B4-BE49-F238E27FC236}">
                <a16:creationId xmlns:a16="http://schemas.microsoft.com/office/drawing/2014/main" xmlns="" id="{E2584938-1885-4502-BD8C-118C342B8946}"/>
              </a:ext>
            </a:extLst>
          </p:cNvPr>
          <p:cNvSpPr>
            <a:spLocks noGrp="1"/>
          </p:cNvSpPr>
          <p:nvPr>
            <p:ph type="sldNum" sz="quarter" idx="12"/>
          </p:nvPr>
        </p:nvSpPr>
        <p:spPr/>
        <p:txBody>
          <a:bodyPr/>
          <a:lstStyle/>
          <a:p>
            <a:fld id="{1A8F692C-82D3-4CA8-A289-BA5B25CB68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719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pic>
        <p:nvPicPr>
          <p:cNvPr id="8" name="図 7" descr="スクリーンショット が含まれている画像&#10;&#10;高い精度で生成された説明">
            <a:extLst>
              <a:ext uri="{FF2B5EF4-FFF2-40B4-BE49-F238E27FC236}">
                <a16:creationId xmlns:a16="http://schemas.microsoft.com/office/drawing/2014/main" xmlns="" id="{174704A9-ADFA-45EB-9EC7-55A1AD11F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xmlns="" id="{2BDAB30F-F310-4234-B5DF-732873E7038F}"/>
              </a:ext>
            </a:extLst>
          </p:cNvPr>
          <p:cNvSpPr>
            <a:spLocks noGrp="1"/>
          </p:cNvSpPr>
          <p:nvPr>
            <p:ph type="title"/>
          </p:nvPr>
        </p:nvSpPr>
        <p:spPr>
          <a:xfrm>
            <a:off x="2389239" y="2707225"/>
            <a:ext cx="7403690" cy="1325563"/>
          </a:xfrm>
        </p:spPr>
        <p:txBody>
          <a:bodyPr/>
          <a:lstStyle>
            <a:lvl1pPr algn="ctr">
              <a:defRPr/>
            </a:lvl1pPr>
          </a:lstStyle>
          <a:p>
            <a:r>
              <a:rPr kumimoji="1" lang="ja-JP" altLang="en-US"/>
              <a:t>マスター タイトルの書式設定</a:t>
            </a:r>
            <a:endParaRPr kumimoji="1" lang="ja-JP" altLang="en-US" dirty="0"/>
          </a:p>
        </p:txBody>
      </p:sp>
      <p:sp>
        <p:nvSpPr>
          <p:cNvPr id="4" name="日付プレースホルダー 3">
            <a:extLst>
              <a:ext uri="{FF2B5EF4-FFF2-40B4-BE49-F238E27FC236}">
                <a16:creationId xmlns:a16="http://schemas.microsoft.com/office/drawing/2014/main" xmlns="" id="{33C53D1C-1D8F-4AE4-ACD1-08905D68781E}"/>
              </a:ext>
            </a:extLst>
          </p:cNvPr>
          <p:cNvSpPr>
            <a:spLocks noGrp="1"/>
          </p:cNvSpPr>
          <p:nvPr>
            <p:ph type="dt" sz="half" idx="10"/>
          </p:nvPr>
        </p:nvSpPr>
        <p:spPr/>
        <p:txBody>
          <a:bodyPr/>
          <a:lstStyle/>
          <a:p>
            <a:fld id="{A732E161-0A16-440B-9118-D15D0D6630A3}" type="datetimeFigureOut">
              <a:rPr lang="ja-JP" altLang="en-US" smtClean="0">
                <a:solidFill>
                  <a:prstClr val="black">
                    <a:tint val="75000"/>
                  </a:prstClr>
                </a:solidFill>
              </a:rPr>
              <a:pPr/>
              <a:t>2019/5/16</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xmlns="" id="{D20B4B03-FDD3-4871-ADC5-D6767869D614}"/>
              </a:ext>
            </a:extLst>
          </p:cNvPr>
          <p:cNvSpPr>
            <a:spLocks noGrp="1"/>
          </p:cNvSpPr>
          <p:nvPr>
            <p:ph type="ftr" sz="quarter" idx="11"/>
          </p:nvPr>
        </p:nvSpPr>
        <p:spPr/>
        <p:txBody>
          <a:bodyPr/>
          <a:lstStyle/>
          <a:p>
            <a:r>
              <a:rPr lang="en-US" altLang="ja-JP" dirty="0">
                <a:solidFill>
                  <a:prstClr val="black">
                    <a:tint val="75000"/>
                  </a:prstClr>
                </a:solidFill>
              </a:rPr>
              <a:t>(</a:t>
            </a:r>
            <a:r>
              <a:rPr lang="ja-JP" altLang="en-US" dirty="0" err="1">
                <a:solidFill>
                  <a:prstClr val="black">
                    <a:tint val="75000"/>
                  </a:prstClr>
                </a:solidFill>
              </a:rPr>
              <a:t>ｃ</a:t>
            </a:r>
            <a:r>
              <a:rPr lang="en-US" altLang="ja-JP" dirty="0">
                <a:solidFill>
                  <a:prstClr val="black">
                    <a:tint val="75000"/>
                  </a:prstClr>
                </a:solidFill>
              </a:rPr>
              <a:t>)2018</a:t>
            </a:r>
            <a:r>
              <a:rPr lang="ja-JP" altLang="en-US" dirty="0">
                <a:solidFill>
                  <a:prstClr val="black">
                    <a:tint val="75000"/>
                  </a:prstClr>
                </a:solidFill>
              </a:rPr>
              <a:t>　一般社団法人日本おうちワーク協会</a:t>
            </a:r>
          </a:p>
        </p:txBody>
      </p:sp>
      <p:sp>
        <p:nvSpPr>
          <p:cNvPr id="6" name="スライド番号プレースホルダー 5">
            <a:extLst>
              <a:ext uri="{FF2B5EF4-FFF2-40B4-BE49-F238E27FC236}">
                <a16:creationId xmlns:a16="http://schemas.microsoft.com/office/drawing/2014/main" xmlns="" id="{B39BAE20-13F2-4077-A52B-8D69FEA9DA18}"/>
              </a:ext>
            </a:extLst>
          </p:cNvPr>
          <p:cNvSpPr>
            <a:spLocks noGrp="1"/>
          </p:cNvSpPr>
          <p:nvPr>
            <p:ph type="sldNum" sz="quarter" idx="12"/>
          </p:nvPr>
        </p:nvSpPr>
        <p:spPr/>
        <p:txBody>
          <a:bodyPr/>
          <a:lstStyle/>
          <a:p>
            <a:fld id="{1A8F692C-82D3-4CA8-A289-BA5B25CB68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995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見出し&amp;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CAA9EB0A-CB38-4EF6-84D9-67AA929554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xmlns="" id="{CFF3597D-88F4-4713-BBFA-8F769F3B80E2}"/>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xmlns="" id="{C921A0DD-B4BA-4130-9E76-C289097F8800}"/>
              </a:ext>
            </a:extLst>
          </p:cNvPr>
          <p:cNvSpPr>
            <a:spLocks noGrp="1"/>
          </p:cNvSpPr>
          <p:nvPr>
            <p:ph sz="half" idx="1"/>
          </p:nvPr>
        </p:nvSpPr>
        <p:spPr>
          <a:xfrm>
            <a:off x="838200" y="1825625"/>
            <a:ext cx="10515600" cy="3955743"/>
          </a:xfrm>
        </p:spPr>
        <p:txBody>
          <a:body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4D649F12-578D-4F68-B120-3ABBA2054393}"/>
              </a:ext>
            </a:extLst>
          </p:cNvPr>
          <p:cNvSpPr>
            <a:spLocks noGrp="1"/>
          </p:cNvSpPr>
          <p:nvPr>
            <p:ph type="dt" sz="half" idx="10"/>
          </p:nvPr>
        </p:nvSpPr>
        <p:spPr/>
        <p:txBody>
          <a:bodyPr/>
          <a:lstStyle/>
          <a:p>
            <a:fld id="{A732E161-0A16-440B-9118-D15D0D6630A3}" type="datetimeFigureOut">
              <a:rPr lang="ja-JP" altLang="en-US" smtClean="0">
                <a:solidFill>
                  <a:prstClr val="black">
                    <a:tint val="75000"/>
                  </a:prstClr>
                </a:solidFill>
              </a:rPr>
              <a:pPr/>
              <a:t>2019/5/16</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xmlns="" id="{82126721-A010-4D07-AFC9-B5DA61C12A66}"/>
              </a:ext>
            </a:extLst>
          </p:cNvPr>
          <p:cNvSpPr>
            <a:spLocks noGrp="1"/>
          </p:cNvSpPr>
          <p:nvPr>
            <p:ph type="ftr" sz="quarter" idx="11"/>
          </p:nvPr>
        </p:nvSpPr>
        <p:spPr/>
        <p:txBody>
          <a:bodyPr/>
          <a:lstStyle/>
          <a:p>
            <a:r>
              <a:rPr lang="en-US" altLang="ja-JP" dirty="0">
                <a:solidFill>
                  <a:prstClr val="black">
                    <a:tint val="75000"/>
                  </a:prstClr>
                </a:solidFill>
              </a:rPr>
              <a:t>(</a:t>
            </a:r>
            <a:r>
              <a:rPr lang="ja-JP" altLang="en-US" dirty="0" err="1">
                <a:solidFill>
                  <a:prstClr val="black">
                    <a:tint val="75000"/>
                  </a:prstClr>
                </a:solidFill>
              </a:rPr>
              <a:t>ｃ</a:t>
            </a:r>
            <a:r>
              <a:rPr lang="en-US" altLang="ja-JP" dirty="0">
                <a:solidFill>
                  <a:prstClr val="black">
                    <a:tint val="75000"/>
                  </a:prstClr>
                </a:solidFill>
              </a:rPr>
              <a:t>)2018</a:t>
            </a:r>
            <a:r>
              <a:rPr lang="ja-JP" altLang="en-US" dirty="0">
                <a:solidFill>
                  <a:prstClr val="black">
                    <a:tint val="75000"/>
                  </a:prstClr>
                </a:solidFill>
              </a:rPr>
              <a:t>　一般社団法人日本おうちワーク協会</a:t>
            </a:r>
          </a:p>
        </p:txBody>
      </p:sp>
      <p:sp>
        <p:nvSpPr>
          <p:cNvPr id="7" name="スライド番号プレースホルダー 6">
            <a:extLst>
              <a:ext uri="{FF2B5EF4-FFF2-40B4-BE49-F238E27FC236}">
                <a16:creationId xmlns:a16="http://schemas.microsoft.com/office/drawing/2014/main" xmlns="" id="{A42ADB87-0F46-4A92-8EE4-6FD4935B4414}"/>
              </a:ext>
            </a:extLst>
          </p:cNvPr>
          <p:cNvSpPr>
            <a:spLocks noGrp="1"/>
          </p:cNvSpPr>
          <p:nvPr>
            <p:ph type="sldNum" sz="quarter" idx="12"/>
          </p:nvPr>
        </p:nvSpPr>
        <p:spPr/>
        <p:txBody>
          <a:bodyPr/>
          <a:lstStyle/>
          <a:p>
            <a:fld id="{1A8F692C-82D3-4CA8-A289-BA5B25CB68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597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小見出し&amp;コンテンツ">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xmlns="" id="{86ABF6B5-BF8B-4DC0-B57F-170754075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xmlns="" id="{BA2BB801-B3F2-4B9B-851A-88CFE8F3ACF3}"/>
              </a:ext>
            </a:extLst>
          </p:cNvPr>
          <p:cNvSpPr>
            <a:spLocks noGrp="1"/>
          </p:cNvSpPr>
          <p:nvPr>
            <p:ph type="title"/>
          </p:nvPr>
        </p:nvSpPr>
        <p:spPr>
          <a:xfrm>
            <a:off x="839788" y="365125"/>
            <a:ext cx="10515600" cy="1065469"/>
          </a:xfrm>
        </p:spPr>
        <p:txBody>
          <a:bodyPr/>
          <a:lstStyle/>
          <a:p>
            <a:r>
              <a:rPr kumimoji="1" lang="ja-JP" altLang="en-US"/>
              <a:t>マスター タイトルの書式設定</a:t>
            </a:r>
            <a:endParaRPr kumimoji="1" lang="ja-JP" altLang="en-US" dirty="0"/>
          </a:p>
        </p:txBody>
      </p:sp>
      <p:sp>
        <p:nvSpPr>
          <p:cNvPr id="6" name="コンテンツ プレースホルダー 5">
            <a:extLst>
              <a:ext uri="{FF2B5EF4-FFF2-40B4-BE49-F238E27FC236}">
                <a16:creationId xmlns:a16="http://schemas.microsoft.com/office/drawing/2014/main" xmlns="" id="{6942A3F9-01D1-4A7C-974D-97EB686EDF33}"/>
              </a:ext>
            </a:extLst>
          </p:cNvPr>
          <p:cNvSpPr>
            <a:spLocks noGrp="1"/>
          </p:cNvSpPr>
          <p:nvPr>
            <p:ph sz="quarter" idx="4"/>
          </p:nvPr>
        </p:nvSpPr>
        <p:spPr>
          <a:xfrm>
            <a:off x="836612" y="1430594"/>
            <a:ext cx="10518776" cy="4306529"/>
          </a:xfrm>
        </p:spPr>
        <p:txBody>
          <a:body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xmlns="" id="{69800D9A-1E6B-4F78-86CA-C5C2E4313F87}"/>
              </a:ext>
            </a:extLst>
          </p:cNvPr>
          <p:cNvSpPr>
            <a:spLocks noGrp="1"/>
          </p:cNvSpPr>
          <p:nvPr>
            <p:ph type="dt" sz="half" idx="10"/>
          </p:nvPr>
        </p:nvSpPr>
        <p:spPr/>
        <p:txBody>
          <a:bodyPr/>
          <a:lstStyle/>
          <a:p>
            <a:fld id="{A732E161-0A16-440B-9118-D15D0D6630A3}" type="datetimeFigureOut">
              <a:rPr lang="ja-JP" altLang="en-US" smtClean="0">
                <a:solidFill>
                  <a:prstClr val="black">
                    <a:tint val="75000"/>
                  </a:prstClr>
                </a:solidFill>
              </a:rPr>
              <a:pPr/>
              <a:t>2019/5/16</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xmlns="" id="{602E9965-5ADF-4AF1-903B-C9BA9D7930CE}"/>
              </a:ext>
            </a:extLst>
          </p:cNvPr>
          <p:cNvSpPr>
            <a:spLocks noGrp="1"/>
          </p:cNvSpPr>
          <p:nvPr>
            <p:ph type="ftr" sz="quarter" idx="11"/>
          </p:nvPr>
        </p:nvSpPr>
        <p:spPr/>
        <p:txBody>
          <a:bodyPr/>
          <a:lstStyle/>
          <a:p>
            <a:r>
              <a:rPr lang="en-US" altLang="ja-JP" dirty="0">
                <a:solidFill>
                  <a:prstClr val="black">
                    <a:tint val="75000"/>
                  </a:prstClr>
                </a:solidFill>
              </a:rPr>
              <a:t>(</a:t>
            </a:r>
            <a:r>
              <a:rPr lang="ja-JP" altLang="en-US" dirty="0" err="1">
                <a:solidFill>
                  <a:prstClr val="black">
                    <a:tint val="75000"/>
                  </a:prstClr>
                </a:solidFill>
              </a:rPr>
              <a:t>ｃ</a:t>
            </a:r>
            <a:r>
              <a:rPr lang="en-US" altLang="ja-JP" dirty="0">
                <a:solidFill>
                  <a:prstClr val="black">
                    <a:tint val="75000"/>
                  </a:prstClr>
                </a:solidFill>
              </a:rPr>
              <a:t>)2018</a:t>
            </a:r>
            <a:r>
              <a:rPr lang="ja-JP" altLang="en-US" dirty="0">
                <a:solidFill>
                  <a:prstClr val="black">
                    <a:tint val="75000"/>
                  </a:prstClr>
                </a:solidFill>
              </a:rPr>
              <a:t>　一般社団法人日本おうちワーク協会</a:t>
            </a:r>
          </a:p>
        </p:txBody>
      </p:sp>
      <p:sp>
        <p:nvSpPr>
          <p:cNvPr id="9" name="スライド番号プレースホルダー 8">
            <a:extLst>
              <a:ext uri="{FF2B5EF4-FFF2-40B4-BE49-F238E27FC236}">
                <a16:creationId xmlns:a16="http://schemas.microsoft.com/office/drawing/2014/main" xmlns="" id="{CB228D3F-B178-4ED4-81D3-00576A5D7EB2}"/>
              </a:ext>
            </a:extLst>
          </p:cNvPr>
          <p:cNvSpPr>
            <a:spLocks noGrp="1"/>
          </p:cNvSpPr>
          <p:nvPr>
            <p:ph type="sldNum" sz="quarter" idx="12"/>
          </p:nvPr>
        </p:nvSpPr>
        <p:spPr/>
        <p:txBody>
          <a:bodyPr/>
          <a:lstStyle/>
          <a:p>
            <a:fld id="{1A8F692C-82D3-4CA8-A289-BA5B25CB683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32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10.png"/><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インク 8" descr="インク 8"/>
          <p:cNvPicPr>
            <a:picLocks noChangeAspect="1"/>
          </p:cNvPicPr>
          <p:nvPr/>
        </p:nvPicPr>
        <p:blipFill>
          <a:blip r:embed="rId7">
            <a:extLst/>
          </a:blip>
          <a:stretch>
            <a:fillRect/>
          </a:stretch>
        </p:blipFill>
        <p:spPr>
          <a:xfrm>
            <a:off x="7029661" y="6308395"/>
            <a:ext cx="19441" cy="18001"/>
          </a:xfrm>
          <a:prstGeom prst="rect">
            <a:avLst/>
          </a:prstGeom>
          <a:ln w="12700">
            <a:miter lim="400000"/>
          </a:ln>
        </p:spPr>
      </p:pic>
      <p:pic>
        <p:nvPicPr>
          <p:cNvPr id="3" name="図 10" descr="図 10"/>
          <p:cNvPicPr>
            <a:picLocks noChangeAspect="1"/>
          </p:cNvPicPr>
          <p:nvPr/>
        </p:nvPicPr>
        <p:blipFill>
          <a:blip r:embed="rId8">
            <a:extLst/>
          </a:blip>
          <a:stretch>
            <a:fillRect/>
          </a:stretch>
        </p:blipFill>
        <p:spPr>
          <a:xfrm>
            <a:off x="0" y="0"/>
            <a:ext cx="12192000" cy="6858000"/>
          </a:xfrm>
          <a:prstGeom prst="rect">
            <a:avLst/>
          </a:prstGeom>
          <a:ln w="12700">
            <a:miter lim="400000"/>
          </a:ln>
        </p:spPr>
      </p:pic>
      <p:sp>
        <p:nvSpPr>
          <p:cNvPr id="4" name="タイトルテキスト"/>
          <p:cNvSpPr txBox="1">
            <a:spLocks noGrp="1"/>
          </p:cNvSpPr>
          <p:nvPr>
            <p:ph type="title"/>
          </p:nvPr>
        </p:nvSpPr>
        <p:spPr>
          <a:xfrm>
            <a:off x="839787" y="365125"/>
            <a:ext cx="10515601" cy="1065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タイトルテキスト</a:t>
            </a:r>
          </a:p>
        </p:txBody>
      </p:sp>
      <p:sp>
        <p:nvSpPr>
          <p:cNvPr id="5" name="本文レベル1…"/>
          <p:cNvSpPr txBox="1">
            <a:spLocks noGrp="1"/>
          </p:cNvSpPr>
          <p:nvPr>
            <p:ph type="body" idx="1"/>
          </p:nvPr>
        </p:nvSpPr>
        <p:spPr>
          <a:xfrm>
            <a:off x="836612" y="1430593"/>
            <a:ext cx="10518776" cy="4306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6" name="スライド番号"/>
          <p:cNvSpPr txBox="1">
            <a:spLocks noGrp="1"/>
          </p:cNvSpPr>
          <p:nvPr>
            <p:ph type="sldNum" sz="quarter" idx="2"/>
          </p:nvPr>
        </p:nvSpPr>
        <p:spPr>
          <a:xfrm>
            <a:off x="11089818" y="6221728"/>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ln>
            <a:noFill/>
          </a:ln>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游ゴシック"/>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468B9CEB-C89B-4AA9-97AF-2DA6AF83F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xmlns="" id="{B674AAF9-4287-4050-A18B-A20E00599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xmlns="" id="{E1BD5D1B-B98D-448D-81C4-2F21314AEADD}"/>
              </a:ext>
            </a:extLst>
          </p:cNvPr>
          <p:cNvSpPr>
            <a:spLocks noGrp="1"/>
          </p:cNvSpPr>
          <p:nvPr>
            <p:ph type="dt" sz="half" idx="2"/>
          </p:nvPr>
        </p:nvSpPr>
        <p:spPr>
          <a:xfrm>
            <a:off x="838200" y="617378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hangingPunct="1"/>
            <a:fld id="{A732E161-0A16-440B-9118-D15D0D6630A3}" type="datetimeFigureOut">
              <a:rPr kumimoji="1" lang="ja-JP" altLang="en-US" kern="1200" smtClean="0">
                <a:solidFill>
                  <a:prstClr val="black">
                    <a:tint val="75000"/>
                  </a:prstClr>
                </a:solidFill>
                <a:ea typeface="游ゴシック"/>
                <a:cs typeface="+mn-cs"/>
              </a:rPr>
              <a:pPr hangingPunct="1"/>
              <a:t>2019/5/16</a:t>
            </a:fld>
            <a:endParaRPr kumimoji="1" lang="ja-JP" altLang="en-US" kern="1200">
              <a:solidFill>
                <a:prstClr val="black">
                  <a:tint val="75000"/>
                </a:prstClr>
              </a:solidFill>
              <a:ea typeface="游ゴシック"/>
              <a:cs typeface="+mn-cs"/>
            </a:endParaRPr>
          </a:p>
        </p:txBody>
      </p:sp>
      <p:sp>
        <p:nvSpPr>
          <p:cNvPr id="5" name="フッター プレースホルダー 4">
            <a:extLst>
              <a:ext uri="{FF2B5EF4-FFF2-40B4-BE49-F238E27FC236}">
                <a16:creationId xmlns:a16="http://schemas.microsoft.com/office/drawing/2014/main" xmlns="" id="{B3B839F7-8960-4121-B183-FF41C709B975}"/>
              </a:ext>
            </a:extLst>
          </p:cNvPr>
          <p:cNvSpPr>
            <a:spLocks noGrp="1"/>
          </p:cNvSpPr>
          <p:nvPr>
            <p:ph type="ftr" sz="quarter" idx="3"/>
          </p:nvPr>
        </p:nvSpPr>
        <p:spPr>
          <a:xfrm>
            <a:off x="4038600" y="617696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hangingPunct="1"/>
            <a:r>
              <a:rPr kumimoji="1" lang="en-US" altLang="ja-JP" kern="1200" dirty="0">
                <a:solidFill>
                  <a:prstClr val="black">
                    <a:tint val="75000"/>
                  </a:prstClr>
                </a:solidFill>
                <a:ea typeface="游ゴシック"/>
                <a:cs typeface="+mn-cs"/>
              </a:rPr>
              <a:t>(</a:t>
            </a:r>
            <a:r>
              <a:rPr kumimoji="1" lang="ja-JP" altLang="en-US" kern="1200" dirty="0" err="1">
                <a:solidFill>
                  <a:prstClr val="black">
                    <a:tint val="75000"/>
                  </a:prstClr>
                </a:solidFill>
                <a:ea typeface="游ゴシック"/>
                <a:cs typeface="+mn-cs"/>
              </a:rPr>
              <a:t>ｃ</a:t>
            </a:r>
            <a:r>
              <a:rPr kumimoji="1" lang="en-US" altLang="ja-JP" kern="1200" dirty="0">
                <a:solidFill>
                  <a:prstClr val="black">
                    <a:tint val="75000"/>
                  </a:prstClr>
                </a:solidFill>
                <a:ea typeface="游ゴシック"/>
                <a:cs typeface="+mn-cs"/>
              </a:rPr>
              <a:t>)2018</a:t>
            </a:r>
            <a:r>
              <a:rPr kumimoji="1" lang="ja-JP" altLang="en-US" kern="1200" dirty="0">
                <a:solidFill>
                  <a:prstClr val="black">
                    <a:tint val="75000"/>
                  </a:prstClr>
                </a:solidFill>
                <a:ea typeface="游ゴシック"/>
                <a:cs typeface="+mn-cs"/>
              </a:rPr>
              <a:t>　一般社団法人日本おうちワーク協会</a:t>
            </a:r>
          </a:p>
        </p:txBody>
      </p:sp>
      <p:sp>
        <p:nvSpPr>
          <p:cNvPr id="6" name="スライド番号プレースホルダー 5">
            <a:extLst>
              <a:ext uri="{FF2B5EF4-FFF2-40B4-BE49-F238E27FC236}">
                <a16:creationId xmlns:a16="http://schemas.microsoft.com/office/drawing/2014/main" xmlns="" id="{CC8664E8-9993-4A89-B832-AEDAF074043C}"/>
              </a:ext>
            </a:extLst>
          </p:cNvPr>
          <p:cNvSpPr>
            <a:spLocks noGrp="1"/>
          </p:cNvSpPr>
          <p:nvPr>
            <p:ph type="sldNum" sz="quarter" idx="4"/>
          </p:nvPr>
        </p:nvSpPr>
        <p:spPr>
          <a:xfrm>
            <a:off x="8610600" y="61737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hangingPunct="1"/>
            <a:fld id="{1A8F692C-82D3-4CA8-A289-BA5B25CB6832}" type="slidenum">
              <a:rPr kumimoji="1" lang="ja-JP" altLang="en-US" kern="1200" smtClean="0">
                <a:solidFill>
                  <a:prstClr val="black">
                    <a:tint val="75000"/>
                  </a:prstClr>
                </a:solidFill>
                <a:ea typeface="游ゴシック"/>
                <a:cs typeface="+mn-cs"/>
              </a:rPr>
              <a:pPr hangingPunct="1"/>
              <a:t>‹#›</a:t>
            </a:fld>
            <a:endParaRPr kumimoji="1" lang="ja-JP" altLang="en-US" kern="1200">
              <a:solidFill>
                <a:prstClr val="black">
                  <a:tint val="75000"/>
                </a:prstClr>
              </a:solidFill>
              <a:ea typeface="游ゴシック"/>
              <a:cs typeface="+mn-cs"/>
            </a:endParaRPr>
          </a:p>
        </p:txBody>
      </p:sp>
      <mc:AlternateContent xmlns:mc="http://schemas.openxmlformats.org/markup-compatibility/2006" xmlns:p14="http://schemas.microsoft.com/office/powerpoint/2010/main">
        <mc:Choice Requires="p14">
          <p:contentPart p14:bwMode="auto" r:id="rId9">
            <p14:nvContentPartPr>
              <p14:cNvPr id="9" name="インク 8">
                <a:extLst>
                  <a:ext uri="{FF2B5EF4-FFF2-40B4-BE49-F238E27FC236}">
                    <a16:creationId xmlns:a16="http://schemas.microsoft.com/office/drawing/2014/main" xmlns="" id="{638358CC-C062-40CF-8FB8-1F11C84BA009}"/>
                  </a:ext>
                </a:extLst>
              </p14:cNvPr>
              <p14:cNvContentPartPr/>
              <p14:nvPr/>
            </p14:nvContentPartPr>
            <p14:xfrm>
              <a:off x="7038302" y="6317396"/>
              <a:ext cx="1800" cy="360"/>
            </p14:xfrm>
          </p:contentPart>
        </mc:Choice>
        <mc:Fallback xmlns="">
          <p:pic>
            <p:nvPicPr>
              <p:cNvPr id="9" name="インク 8">
                <a:extLst>
                  <a:ext uri="{FF2B5EF4-FFF2-40B4-BE49-F238E27FC236}">
                    <a16:creationId xmlns:a16="http://schemas.microsoft.com/office/drawing/2014/main" id="{638358CC-C062-40CF-8FB8-1F11C84BA009}"/>
                  </a:ext>
                </a:extLst>
              </p:cNvPr>
              <p:cNvPicPr/>
              <p:nvPr/>
            </p:nvPicPr>
            <p:blipFill>
              <a:blip r:embed="rId11"/>
              <a:stretch>
                <a:fillRect/>
              </a:stretch>
            </p:blipFill>
            <p:spPr>
              <a:xfrm>
                <a:off x="7029662" y="6308396"/>
                <a:ext cx="19440" cy="18000"/>
              </a:xfrm>
              <a:prstGeom prst="rect">
                <a:avLst/>
              </a:prstGeom>
            </p:spPr>
          </p:pic>
        </mc:Fallback>
      </mc:AlternateContent>
    </p:spTree>
    <p:extLst>
      <p:ext uri="{BB962C8B-B14F-4D97-AF65-F5344CB8AC3E}">
        <p14:creationId xmlns:p14="http://schemas.microsoft.com/office/powerpoint/2010/main" val="198870469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lbopromo.com/videopro2020/thanks/" TargetMode="External"/><Relationship Id="rId7" Type="http://schemas.openxmlformats.org/officeDocument/2006/relationships/hyperlink" Target="https://peraichi.com/landing_pages/view/changemind" TargetMode="External"/><Relationship Id="rId2" Type="http://schemas.openxmlformats.org/officeDocument/2006/relationships/hyperlink" Target="https://akiraiguchi.info/oneowner/thanks/" TargetMode="External"/><Relationship Id="rId1" Type="http://schemas.openxmlformats.org/officeDocument/2006/relationships/slideLayout" Target="../slideLayouts/slideLayout3.xml"/><Relationship Id="rId6" Type="http://schemas.openxmlformats.org/officeDocument/2006/relationships/hyperlink" Target="https://peraichi.com/landing_pages/view/senseiperaichi" TargetMode="External"/><Relationship Id="rId5" Type="http://schemas.openxmlformats.org/officeDocument/2006/relationships/hyperlink" Target="https://www.invalance.co.jp/lp/seminar/woman/?utm_source=google&amp;utm_medium=cpc&amp;utm_campaign=NonBrand_woman&amp;gclid=CjwKCAjwwtTmBRBqEiwA-b6c_yh72jKrT1IJEjBb3esd5FGbMvCI1rSzdXaSYbTC9QWSSFS9CSqwgRoCbocQAvD_BwE" TargetMode="External"/><Relationship Id="rId4" Type="http://schemas.openxmlformats.org/officeDocument/2006/relationships/hyperlink" Target="https://manekatsu.com/wp-content/themes/fans/new_lp_tokyo/?ad=gdn&amp;gclid=CjwKCAjwwtTmBRBqEiwA-b6c_zb5j6vFLKcHvAiXVTygoOydTiYEk5aE8QSLVbcoCy_nF15j8TK9lBoCBncQAvD_Bw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eraichi.com/"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s://docs.google.com/spreadsheets/d/1KNgh3dop1wL8Jg6Hczdf5wzXkJ5ygRvIGv3gVOhqAs0/edit?usp=shar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タイトル 1"/>
          <p:cNvSpPr txBox="1">
            <a:spLocks noGrp="1"/>
          </p:cNvSpPr>
          <p:nvPr>
            <p:ph type="title"/>
          </p:nvPr>
        </p:nvSpPr>
        <p:spPr>
          <a:xfrm>
            <a:off x="2376906" y="2104685"/>
            <a:ext cx="7403691" cy="3464950"/>
          </a:xfrm>
          <a:prstGeom prst="rect">
            <a:avLst/>
          </a:prstGeom>
        </p:spPr>
        <p:txBody>
          <a:bodyPr/>
          <a:lstStyle/>
          <a:p>
            <a:pPr defTabSz="795527">
              <a:lnSpc>
                <a:spcPct val="100000"/>
              </a:lnSpc>
              <a:defRPr sz="3132"/>
            </a:pPr>
            <a:r>
              <a:t/>
            </a:r>
            <a:br/>
            <a:r>
              <a:rPr sz="2784"/>
              <a:t>WEB集客と販売</a:t>
            </a:r>
            <a:br>
              <a:rPr sz="2784"/>
            </a:br>
            <a:r>
              <a:rPr sz="2784"/>
              <a:t>～プロモーション講座～</a:t>
            </a:r>
            <a:br>
              <a:rPr sz="2784"/>
            </a:br>
            <a:r>
              <a:rPr sz="2784"/>
              <a:t>デモ講座Lesson1</a:t>
            </a:r>
            <a:br>
              <a:rPr sz="2784"/>
            </a:br>
            <a:r>
              <a:rPr sz="2784"/>
              <a:t/>
            </a:r>
            <a:br>
              <a:rPr sz="2784"/>
            </a:br>
            <a:r>
              <a:rPr sz="1740"/>
              <a:t>一般社団法人日本おうちワーク協会　</a:t>
            </a:r>
            <a:br>
              <a:rPr sz="1740"/>
            </a:br>
            <a:r>
              <a:rPr sz="1740"/>
              <a:t>2019年4月25日　</a:t>
            </a:r>
          </a:p>
        </p:txBody>
      </p:sp>
      <p:pic>
        <p:nvPicPr>
          <p:cNvPr id="65" name="Picture 2" descr="Picture 2"/>
          <p:cNvPicPr>
            <a:picLocks noChangeAspect="1"/>
          </p:cNvPicPr>
          <p:nvPr/>
        </p:nvPicPr>
        <p:blipFill>
          <a:blip r:embed="rId2">
            <a:extLst/>
          </a:blip>
          <a:stretch>
            <a:fillRect/>
          </a:stretch>
        </p:blipFill>
        <p:spPr>
          <a:xfrm>
            <a:off x="-2116" y="94889"/>
            <a:ext cx="12194117" cy="6572596"/>
          </a:xfrm>
          <a:prstGeom prst="rect">
            <a:avLst/>
          </a:prstGeom>
          <a:ln w="12700">
            <a:miter lim="400000"/>
          </a:ln>
        </p:spPr>
      </p:pic>
      <p:sp>
        <p:nvSpPr>
          <p:cNvPr id="66" name="テキスト ボックス 2"/>
          <p:cNvSpPr txBox="1"/>
          <p:nvPr/>
        </p:nvSpPr>
        <p:spPr>
          <a:xfrm>
            <a:off x="4735902" y="5201727"/>
            <a:ext cx="411480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err="1" smtClean="0">
                <a:latin typeface="+mn-ea"/>
                <a:ea typeface="+mn-ea"/>
              </a:rPr>
              <a:t>Lesso</a:t>
            </a:r>
            <a:r>
              <a:rPr lang="ja-JP" altLang="en-US" dirty="0">
                <a:latin typeface="+mn-ea"/>
                <a:ea typeface="+mn-ea"/>
              </a:rPr>
              <a:t>２</a:t>
            </a:r>
            <a:r>
              <a:rPr dirty="0">
                <a:latin typeface="+mn-ea"/>
                <a:ea typeface="+mn-ea"/>
                <a:cs typeface="+mj-cs"/>
                <a:sym typeface="游ゴシック"/>
              </a:rPr>
              <a:t>　</a:t>
            </a:r>
            <a:r>
              <a:rPr dirty="0">
                <a:latin typeface="+mn-ea"/>
                <a:ea typeface="+mn-ea"/>
              </a:rPr>
              <a:t>2019</a:t>
            </a:r>
            <a:r>
              <a:rPr dirty="0" smtClean="0">
                <a:latin typeface="+mn-ea"/>
                <a:ea typeface="+mn-ea"/>
                <a:cs typeface="+mj-cs"/>
                <a:sym typeface="游ゴシック"/>
              </a:rPr>
              <a:t>年</a:t>
            </a:r>
            <a:r>
              <a:rPr lang="en-US" dirty="0" smtClean="0">
                <a:latin typeface="+mn-ea"/>
                <a:ea typeface="+mn-ea"/>
                <a:cs typeface="+mj-cs"/>
                <a:sym typeface="游ゴシック"/>
              </a:rPr>
              <a:t>5</a:t>
            </a:r>
            <a:r>
              <a:rPr dirty="0" smtClean="0">
                <a:latin typeface="+mn-ea"/>
                <a:ea typeface="+mn-ea"/>
                <a:cs typeface="+mj-cs"/>
                <a:sym typeface="游ゴシック"/>
              </a:rPr>
              <a:t>月</a:t>
            </a:r>
            <a:r>
              <a:rPr lang="en-US" dirty="0" smtClean="0">
                <a:latin typeface="+mn-ea"/>
                <a:ea typeface="+mn-ea"/>
                <a:cs typeface="+mj-cs"/>
                <a:sym typeface="游ゴシック"/>
              </a:rPr>
              <a:t>16</a:t>
            </a:r>
            <a:r>
              <a:rPr dirty="0" smtClean="0">
                <a:latin typeface="+mn-ea"/>
                <a:ea typeface="+mn-ea"/>
                <a:cs typeface="+mj-cs"/>
                <a:sym typeface="游ゴシック"/>
              </a:rPr>
              <a:t>日</a:t>
            </a:r>
            <a:r>
              <a:rPr lang="en-US" dirty="0" smtClean="0">
                <a:latin typeface="+mn-ea"/>
                <a:ea typeface="+mn-ea"/>
                <a:cs typeface="+mj-cs"/>
                <a:sym typeface="游ゴシック"/>
              </a:rPr>
              <a:t>2</a:t>
            </a:r>
            <a:r>
              <a:rPr lang="en-US" dirty="0">
                <a:latin typeface="+mn-ea"/>
                <a:ea typeface="+mn-ea"/>
              </a:rPr>
              <a:t>1</a:t>
            </a:r>
            <a:r>
              <a:rPr dirty="0" smtClean="0">
                <a:latin typeface="+mn-ea"/>
                <a:ea typeface="+mn-ea"/>
                <a:cs typeface="+mj-cs"/>
                <a:sym typeface="游ゴシック"/>
              </a:rPr>
              <a:t>時～</a:t>
            </a:r>
            <a:r>
              <a:rPr lang="en-US" dirty="0" smtClean="0">
                <a:latin typeface="+mn-ea"/>
                <a:ea typeface="+mn-ea"/>
              </a:rPr>
              <a:t>23</a:t>
            </a:r>
            <a:r>
              <a:rPr dirty="0" smtClean="0">
                <a:latin typeface="+mn-ea"/>
                <a:ea typeface="+mn-ea"/>
                <a:cs typeface="+mj-cs"/>
                <a:sym typeface="游ゴシック"/>
              </a:rPr>
              <a:t>時</a:t>
            </a:r>
            <a:endParaRPr dirty="0">
              <a:latin typeface="+mn-ea"/>
              <a:ea typeface="+mn-ea"/>
              <a:cs typeface="+mj-cs"/>
              <a:sym typeface="游ゴシック"/>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79576" y="2780928"/>
            <a:ext cx="7704856" cy="156965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ja-JP" altLang="en-US" sz="6000" b="1" dirty="0"/>
              <a:t>ＬＰ</a:t>
            </a:r>
            <a:r>
              <a:rPr lang="ja-JP" altLang="en-US" sz="6000" b="1" dirty="0" smtClean="0"/>
              <a:t>ページ</a:t>
            </a:r>
            <a:r>
              <a:rPr lang="ja-JP" altLang="en-US" sz="6000" b="1" dirty="0"/>
              <a:t>とは</a:t>
            </a:r>
            <a:r>
              <a:rPr lang="ja-JP" altLang="en-US" sz="6000" b="1" dirty="0" smtClean="0"/>
              <a:t>？</a:t>
            </a:r>
            <a:endParaRPr lang="en-US" altLang="ja-JP" sz="6000" b="1" dirty="0" smtClean="0"/>
          </a:p>
          <a:p>
            <a:pPr marL="0" marR="0" indent="0" algn="ctr" defTabSz="914400" rtl="0" fontAlgn="auto" latinLnBrk="0" hangingPunct="0">
              <a:lnSpc>
                <a:spcPct val="100000"/>
              </a:lnSpc>
              <a:spcBef>
                <a:spcPts val="0"/>
              </a:spcBef>
              <a:spcAft>
                <a:spcPts val="0"/>
              </a:spcAft>
              <a:buClrTx/>
              <a:buSzTx/>
              <a:buFontTx/>
              <a:buNone/>
              <a:tabLst/>
            </a:pPr>
            <a:endParaRPr kumimoji="0" lang="en-US" altLang="ja-JP"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ja-JP" altLang="en-US" dirty="0" smtClean="0"/>
              <a:t>～説明会</a:t>
            </a:r>
            <a:r>
              <a:rPr lang="en-US" altLang="ja-JP" dirty="0" smtClean="0"/>
              <a:t>LP</a:t>
            </a:r>
            <a:r>
              <a:rPr lang="ja-JP" altLang="en-US" dirty="0" smtClean="0"/>
              <a:t>を作成してみよう！～</a:t>
            </a: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08702926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タイトル 1"/>
          <p:cNvSpPr txBox="1">
            <a:spLocks noGrp="1"/>
          </p:cNvSpPr>
          <p:nvPr>
            <p:ph type="title"/>
          </p:nvPr>
        </p:nvSpPr>
        <p:spPr>
          <a:xfrm>
            <a:off x="838200" y="365125"/>
            <a:ext cx="10515600" cy="1325563"/>
          </a:xfrm>
          <a:prstGeom prst="rect">
            <a:avLst/>
          </a:prstGeom>
        </p:spPr>
        <p:txBody>
          <a:bodyPr/>
          <a:lstStyle/>
          <a:p>
            <a:r>
              <a:t>LP（ランディングページ）とは？</a:t>
            </a:r>
          </a:p>
        </p:txBody>
      </p:sp>
      <p:sp>
        <p:nvSpPr>
          <p:cNvPr id="324" name="コンテンツ プレースホルダー 2"/>
          <p:cNvSpPr txBox="1">
            <a:spLocks noGrp="1"/>
          </p:cNvSpPr>
          <p:nvPr>
            <p:ph type="body" idx="1"/>
          </p:nvPr>
        </p:nvSpPr>
        <p:spPr>
          <a:xfrm>
            <a:off x="838200" y="1825624"/>
            <a:ext cx="10515600" cy="3955745"/>
          </a:xfrm>
          <a:prstGeom prst="rect">
            <a:avLst/>
          </a:prstGeom>
        </p:spPr>
        <p:txBody>
          <a:bodyPr/>
          <a:lstStyle/>
          <a:p>
            <a:pPr marL="0" indent="0">
              <a:buSzTx/>
              <a:buNone/>
            </a:pPr>
            <a:r>
              <a:t>ユーザーの【行動】を促すページ</a:t>
            </a:r>
          </a:p>
          <a:p>
            <a:pPr marL="0" indent="0">
              <a:buSzTx/>
              <a:buNone/>
            </a:pPr>
            <a:r>
              <a:t>例）</a:t>
            </a:r>
          </a:p>
          <a:p>
            <a:r>
              <a:t>説明会の【申し込み】ページ</a:t>
            </a:r>
          </a:p>
          <a:p>
            <a:r>
              <a:t>メルマガの【登録】のページ</a:t>
            </a:r>
          </a:p>
          <a:p>
            <a:r>
              <a:t>商品の【購入】のページ</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タイトル 1"/>
          <p:cNvSpPr txBox="1">
            <a:spLocks noGrp="1"/>
          </p:cNvSpPr>
          <p:nvPr>
            <p:ph type="title"/>
          </p:nvPr>
        </p:nvSpPr>
        <p:spPr>
          <a:xfrm>
            <a:off x="838200" y="365125"/>
            <a:ext cx="10515600" cy="1325563"/>
          </a:xfrm>
          <a:prstGeom prst="rect">
            <a:avLst/>
          </a:prstGeom>
        </p:spPr>
        <p:txBody>
          <a:bodyPr/>
          <a:lstStyle/>
          <a:p>
            <a:r>
              <a:t>LPの役割</a:t>
            </a:r>
          </a:p>
        </p:txBody>
      </p:sp>
      <p:sp>
        <p:nvSpPr>
          <p:cNvPr id="327" name="コンテンツ プレースホルダー 2"/>
          <p:cNvSpPr txBox="1">
            <a:spLocks noGrp="1"/>
          </p:cNvSpPr>
          <p:nvPr>
            <p:ph type="body" idx="1"/>
          </p:nvPr>
        </p:nvSpPr>
        <p:spPr>
          <a:xfrm>
            <a:off x="838200" y="1825625"/>
            <a:ext cx="10515600" cy="3203575"/>
          </a:xfrm>
          <a:prstGeom prst="rect">
            <a:avLst/>
          </a:prstGeom>
        </p:spPr>
        <p:txBody>
          <a:bodyPr/>
          <a:lstStyle/>
          <a:p>
            <a:pPr>
              <a:defRPr sz="2400"/>
            </a:pPr>
            <a:r>
              <a:t>ステップメールで「欲しい！」の最高潮のユーザーへ届けるお手紙</a:t>
            </a:r>
          </a:p>
          <a:p>
            <a:pPr>
              <a:defRPr sz="2400"/>
            </a:pPr>
            <a:r>
              <a:t>売り込みではなく</a:t>
            </a:r>
            <a:r>
              <a:rPr b="1">
                <a:solidFill>
                  <a:srgbClr val="FF0000"/>
                </a:solidFill>
              </a:rPr>
              <a:t>必要性</a:t>
            </a:r>
            <a:r>
              <a:t>を感じてもらう</a:t>
            </a:r>
          </a:p>
          <a:p>
            <a:pPr>
              <a:defRPr sz="2400"/>
            </a:pPr>
            <a:r>
              <a:t>説得ではなく</a:t>
            </a:r>
            <a:r>
              <a:rPr b="1">
                <a:solidFill>
                  <a:srgbClr val="FF0000"/>
                </a:solidFill>
              </a:rPr>
              <a:t>納得</a:t>
            </a:r>
            <a:r>
              <a:t>して行動してもらう</a:t>
            </a:r>
          </a:p>
        </p:txBody>
      </p:sp>
      <p:grpSp>
        <p:nvGrpSpPr>
          <p:cNvPr id="330" name="星: 10 pt 4"/>
          <p:cNvGrpSpPr/>
          <p:nvPr/>
        </p:nvGrpSpPr>
        <p:grpSpPr>
          <a:xfrm>
            <a:off x="3129775" y="4315211"/>
            <a:ext cx="5932449" cy="1697852"/>
            <a:chOff x="152648" y="0"/>
            <a:chExt cx="5932448" cy="1697851"/>
          </a:xfrm>
        </p:grpSpPr>
        <p:sp>
          <p:nvSpPr>
            <p:cNvPr id="328" name="星形"/>
            <p:cNvSpPr/>
            <p:nvPr/>
          </p:nvSpPr>
          <p:spPr>
            <a:xfrm>
              <a:off x="152648" y="0"/>
              <a:ext cx="5932450" cy="1697852"/>
            </a:xfrm>
            <a:prstGeom prst="star10">
              <a:avLst>
                <a:gd name="adj" fmla="val 35965"/>
                <a:gd name="hf" fmla="val 105146"/>
              </a:avLst>
            </a:prstGeom>
            <a:gradFill flip="none" rotWithShape="1">
              <a:gsLst>
                <a:gs pos="0">
                  <a:srgbClr val="F18C54"/>
                </a:gs>
                <a:gs pos="50000">
                  <a:srgbClr val="F67B28"/>
                </a:gs>
                <a:gs pos="100000">
                  <a:srgbClr val="E46B19"/>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sz="4000">
                  <a:solidFill>
                    <a:srgbClr val="FFFFFF"/>
                  </a:solidFill>
                  <a:latin typeface="HGS創英角ｺﾞｼｯｸUB"/>
                  <a:ea typeface="HGS創英角ｺﾞｼｯｸUB"/>
                  <a:cs typeface="HGS創英角ｺﾞｼｯｸUB"/>
                  <a:sym typeface="HGS創英角ｺﾞｼｯｸUB"/>
                </a:defRPr>
              </a:pPr>
              <a:endParaRPr/>
            </a:p>
          </p:txBody>
        </p:sp>
        <p:sp>
          <p:nvSpPr>
            <p:cNvPr id="329" name="超重要‼"/>
            <p:cNvSpPr txBox="1"/>
            <p:nvPr/>
          </p:nvSpPr>
          <p:spPr>
            <a:xfrm>
              <a:off x="1303917" y="498405"/>
              <a:ext cx="3629912" cy="701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4000">
                  <a:solidFill>
                    <a:srgbClr val="FFFFFF"/>
                  </a:solidFill>
                  <a:latin typeface="HGS創英角ｺﾞｼｯｸUB"/>
                  <a:ea typeface="HGS創英角ｺﾞｼｯｸUB"/>
                  <a:cs typeface="HGS創英角ｺﾞｼｯｸUB"/>
                  <a:sym typeface="HGS創英角ｺﾞｼｯｸUB"/>
                </a:defRPr>
              </a:pPr>
              <a:r>
                <a:t>超重要‼</a:t>
              </a: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実際にLPを見てみよう！"/>
          <p:cNvSpPr txBox="1">
            <a:spLocks noGrp="1"/>
          </p:cNvSpPr>
          <p:nvPr>
            <p:ph type="title"/>
          </p:nvPr>
        </p:nvSpPr>
        <p:spPr>
          <a:xfrm>
            <a:off x="838200" y="365125"/>
            <a:ext cx="10515600" cy="1325563"/>
          </a:xfrm>
          <a:prstGeom prst="rect">
            <a:avLst/>
          </a:prstGeom>
        </p:spPr>
        <p:txBody>
          <a:bodyPr/>
          <a:lstStyle/>
          <a:p>
            <a:r>
              <a:t>実際にLPを見てみよう！</a:t>
            </a:r>
          </a:p>
        </p:txBody>
      </p:sp>
      <p:sp>
        <p:nvSpPr>
          <p:cNvPr id="333" name="ひとりオーナービジネス…"/>
          <p:cNvSpPr txBox="1">
            <a:spLocks noGrp="1"/>
          </p:cNvSpPr>
          <p:nvPr>
            <p:ph type="body" idx="1"/>
          </p:nvPr>
        </p:nvSpPr>
        <p:spPr>
          <a:xfrm>
            <a:off x="838200" y="1825624"/>
            <a:ext cx="10515600" cy="3955745"/>
          </a:xfrm>
          <a:prstGeom prst="rect">
            <a:avLst/>
          </a:prstGeom>
        </p:spPr>
        <p:txBody>
          <a:bodyPr/>
          <a:lstStyle/>
          <a:p>
            <a:pPr marL="189737" indent="-189737" defTabSz="758951">
              <a:spcBef>
                <a:spcPts val="800"/>
              </a:spcBef>
              <a:defRPr sz="2300" u="sng">
                <a:solidFill>
                  <a:srgbClr val="0563C1"/>
                </a:solidFill>
                <a:uFill>
                  <a:solidFill>
                    <a:srgbClr val="0563C1"/>
                  </a:solidFill>
                </a:uFill>
              </a:defRPr>
            </a:pPr>
            <a:r>
              <a:rPr>
                <a:hlinkClick r:id="rId2"/>
              </a:rPr>
              <a:t>ひとりオーナービジネス</a:t>
            </a:r>
          </a:p>
          <a:p>
            <a:pPr marL="189737" indent="-189737" defTabSz="758951">
              <a:spcBef>
                <a:spcPts val="800"/>
              </a:spcBef>
              <a:defRPr sz="2300" u="sng">
                <a:solidFill>
                  <a:srgbClr val="0563C1"/>
                </a:solidFill>
                <a:uFill>
                  <a:solidFill>
                    <a:srgbClr val="0563C1"/>
                  </a:solidFill>
                </a:uFill>
              </a:defRPr>
            </a:pPr>
            <a:r>
              <a:rPr>
                <a:hlinkClick r:id="rId3"/>
              </a:rPr>
              <a:t>動画プロデューサー起業</a:t>
            </a:r>
          </a:p>
          <a:p>
            <a:pPr marL="189737" indent="-189737" defTabSz="758951">
              <a:spcBef>
                <a:spcPts val="800"/>
              </a:spcBef>
              <a:defRPr sz="2300" u="sng">
                <a:solidFill>
                  <a:srgbClr val="0563C1"/>
                </a:solidFill>
                <a:uFill>
                  <a:solidFill>
                    <a:srgbClr val="0563C1"/>
                  </a:solidFill>
                </a:uFill>
              </a:defRPr>
            </a:pPr>
            <a:r>
              <a:rPr>
                <a:hlinkClick r:id="rId4"/>
              </a:rPr>
              <a:t>マネカツ</a:t>
            </a:r>
            <a:r>
              <a:rPr u="none">
                <a:solidFill>
                  <a:srgbClr val="000000"/>
                </a:solidFill>
                <a:uFillTx/>
              </a:rPr>
              <a:t>：女子会みたいなお金の勉強会</a:t>
            </a:r>
          </a:p>
          <a:p>
            <a:pPr marL="189737" indent="-189737" defTabSz="758951">
              <a:spcBef>
                <a:spcPts val="800"/>
              </a:spcBef>
              <a:defRPr sz="2300" u="sng">
                <a:solidFill>
                  <a:srgbClr val="0563C1"/>
                </a:solidFill>
                <a:uFill>
                  <a:solidFill>
                    <a:srgbClr val="0563C1"/>
                  </a:solidFill>
                </a:uFill>
              </a:defRPr>
            </a:pPr>
            <a:r>
              <a:rPr>
                <a:hlinkClick r:id="rId5"/>
              </a:rPr>
              <a:t>マネーケア</a:t>
            </a:r>
            <a:r>
              <a:rPr u="none">
                <a:solidFill>
                  <a:srgbClr val="000000"/>
                </a:solidFill>
                <a:uFillTx/>
              </a:rPr>
              <a:t>：ワンランク上の大人女子へ</a:t>
            </a:r>
          </a:p>
          <a:p>
            <a:pPr marL="189737" indent="-189737" defTabSz="758951">
              <a:spcBef>
                <a:spcPts val="800"/>
              </a:spcBef>
              <a:defRPr sz="2300" u="sng">
                <a:solidFill>
                  <a:srgbClr val="0563C1"/>
                </a:solidFill>
                <a:uFill>
                  <a:solidFill>
                    <a:srgbClr val="0563C1"/>
                  </a:solidFill>
                </a:uFill>
              </a:defRPr>
            </a:pPr>
            <a:r>
              <a:rPr>
                <a:hlinkClick r:id="rId6"/>
              </a:rPr>
              <a:t>ペライチ講座</a:t>
            </a:r>
            <a:r>
              <a:rPr u="none">
                <a:solidFill>
                  <a:srgbClr val="000000"/>
                </a:solidFill>
                <a:uFillTx/>
              </a:rPr>
              <a:t>：女性向けのペライチ講座</a:t>
            </a:r>
          </a:p>
          <a:p>
            <a:pPr marL="189737" indent="-189737" defTabSz="758951">
              <a:spcBef>
                <a:spcPts val="800"/>
              </a:spcBef>
              <a:defRPr sz="2300" u="sng">
                <a:solidFill>
                  <a:srgbClr val="0563C1"/>
                </a:solidFill>
                <a:uFill>
                  <a:solidFill>
                    <a:srgbClr val="0563C1"/>
                  </a:solidFill>
                </a:uFill>
              </a:defRPr>
            </a:pPr>
            <a:r>
              <a:rPr>
                <a:hlinkClick r:id="rId7"/>
              </a:rPr>
              <a:t>幸せな人生と家庭のつくり方講座</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吹き出し"/>
          <p:cNvSpPr/>
          <p:nvPr/>
        </p:nvSpPr>
        <p:spPr>
          <a:xfrm>
            <a:off x="2907450" y="1839129"/>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336" name="四角形"/>
          <p:cNvSpPr/>
          <p:nvPr/>
        </p:nvSpPr>
        <p:spPr>
          <a:xfrm>
            <a:off x="8470027" y="2608351"/>
            <a:ext cx="2326643" cy="3082748"/>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337" name="四角形"/>
          <p:cNvSpPr/>
          <p:nvPr/>
        </p:nvSpPr>
        <p:spPr>
          <a:xfrm>
            <a:off x="4574216" y="2558293"/>
            <a:ext cx="2326642" cy="3628300"/>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338" name="四角形"/>
          <p:cNvSpPr/>
          <p:nvPr/>
        </p:nvSpPr>
        <p:spPr>
          <a:xfrm>
            <a:off x="623120" y="2978229"/>
            <a:ext cx="2326643" cy="3209133"/>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339" name="四角形"/>
          <p:cNvSpPr/>
          <p:nvPr/>
        </p:nvSpPr>
        <p:spPr>
          <a:xfrm>
            <a:off x="661445" y="1908175"/>
            <a:ext cx="2299150" cy="1057435"/>
          </a:xfrm>
          <a:prstGeom prst="rect">
            <a:avLst/>
          </a:prstGeom>
          <a:solidFill>
            <a:srgbClr val="FFFFFF"/>
          </a:solidFill>
          <a:ln w="101600">
            <a:solidFill>
              <a:schemeClr val="accent1">
                <a:lumOff val="12058"/>
              </a:schemeClr>
            </a:solidFill>
            <a:miter lim="400000"/>
          </a:ln>
        </p:spPr>
        <p:txBody>
          <a:bodyPr lIns="45719" rIns="45719" anchor="ctr"/>
          <a:lstStyle/>
          <a:p>
            <a:endParaRPr/>
          </a:p>
        </p:txBody>
      </p:sp>
      <p:sp>
        <p:nvSpPr>
          <p:cNvPr id="340" name="タイトル 1"/>
          <p:cNvSpPr txBox="1">
            <a:spLocks noGrp="1"/>
          </p:cNvSpPr>
          <p:nvPr>
            <p:ph type="title"/>
          </p:nvPr>
        </p:nvSpPr>
        <p:spPr>
          <a:xfrm>
            <a:off x="838200" y="365125"/>
            <a:ext cx="10515600" cy="1325563"/>
          </a:xfrm>
          <a:prstGeom prst="rect">
            <a:avLst/>
          </a:prstGeom>
        </p:spPr>
        <p:txBody>
          <a:bodyPr/>
          <a:lstStyle/>
          <a:p>
            <a:r>
              <a:t>LPのテンプレート</a:t>
            </a:r>
          </a:p>
        </p:txBody>
      </p:sp>
      <p:sp>
        <p:nvSpPr>
          <p:cNvPr id="341" name="ヘッダー…"/>
          <p:cNvSpPr txBox="1"/>
          <p:nvPr/>
        </p:nvSpPr>
        <p:spPr>
          <a:xfrm>
            <a:off x="791716" y="2056447"/>
            <a:ext cx="1900935" cy="66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ヘッダー</a:t>
            </a:r>
          </a:p>
          <a:p>
            <a:pPr algn="ctr"/>
            <a:r>
              <a:rPr>
                <a:latin typeface="+mj-lt"/>
                <a:ea typeface="+mj-ea"/>
                <a:cs typeface="+mj-cs"/>
                <a:sym typeface="游ゴシック"/>
              </a:rPr>
              <a:t>・キャッチコピー</a:t>
            </a:r>
          </a:p>
        </p:txBody>
      </p:sp>
      <p:sp>
        <p:nvSpPr>
          <p:cNvPr id="342" name="特典"/>
          <p:cNvSpPr txBox="1"/>
          <p:nvPr/>
        </p:nvSpPr>
        <p:spPr>
          <a:xfrm>
            <a:off x="1372616" y="3085147"/>
            <a:ext cx="56133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sp>
        <p:nvSpPr>
          <p:cNvPr id="343" name="問題提起…"/>
          <p:cNvSpPr txBox="1"/>
          <p:nvPr/>
        </p:nvSpPr>
        <p:spPr>
          <a:xfrm>
            <a:off x="572514" y="4107615"/>
            <a:ext cx="2339339" cy="63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問題提起</a:t>
            </a:r>
          </a:p>
          <a:p>
            <a:pPr algn="ctr">
              <a:defRPr sz="1600"/>
            </a:pPr>
            <a:r>
              <a:rPr>
                <a:latin typeface="+mj-lt"/>
                <a:ea typeface="+mj-ea"/>
                <a:cs typeface="+mj-cs"/>
                <a:sym typeface="游ゴシック"/>
              </a:rPr>
              <a:t>悩み・質問・ストーリー</a:t>
            </a:r>
          </a:p>
        </p:txBody>
      </p:sp>
      <p:sp>
        <p:nvSpPr>
          <p:cNvPr id="344" name="解決策・提案"/>
          <p:cNvSpPr txBox="1"/>
          <p:nvPr/>
        </p:nvSpPr>
        <p:spPr>
          <a:xfrm>
            <a:off x="1049951" y="5166993"/>
            <a:ext cx="147573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解決策・提案</a:t>
            </a:r>
          </a:p>
        </p:txBody>
      </p:sp>
      <p:sp>
        <p:nvSpPr>
          <p:cNvPr id="345" name="メリット・ベネフィット"/>
          <p:cNvSpPr txBox="1"/>
          <p:nvPr/>
        </p:nvSpPr>
        <p:spPr>
          <a:xfrm>
            <a:off x="4407279" y="2579111"/>
            <a:ext cx="2605231"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メリット・ベネフィット</a:t>
            </a:r>
          </a:p>
        </p:txBody>
      </p:sp>
      <p:sp>
        <p:nvSpPr>
          <p:cNvPr id="346" name="その方法をセミナーで…"/>
          <p:cNvSpPr txBox="1"/>
          <p:nvPr/>
        </p:nvSpPr>
        <p:spPr>
          <a:xfrm>
            <a:off x="553520" y="5447584"/>
            <a:ext cx="2446793" cy="66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その方法をセミナーで</a:t>
            </a:r>
          </a:p>
          <a:p>
            <a:pPr algn="ctr"/>
            <a:r>
              <a:rPr>
                <a:latin typeface="+mj-lt"/>
                <a:ea typeface="+mj-ea"/>
                <a:cs typeface="+mj-cs"/>
                <a:sym typeface="游ゴシック"/>
              </a:rPr>
              <a:t>説明します。</a:t>
            </a:r>
          </a:p>
        </p:txBody>
      </p:sp>
      <p:sp>
        <p:nvSpPr>
          <p:cNvPr id="347" name="セミナースケジュール"/>
          <p:cNvSpPr txBox="1"/>
          <p:nvPr/>
        </p:nvSpPr>
        <p:spPr>
          <a:xfrm>
            <a:off x="4410454" y="4481562"/>
            <a:ext cx="233298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セミナースケジュール</a:t>
            </a:r>
          </a:p>
        </p:txBody>
      </p:sp>
      <p:sp>
        <p:nvSpPr>
          <p:cNvPr id="348" name="特典"/>
          <p:cNvSpPr txBox="1"/>
          <p:nvPr/>
        </p:nvSpPr>
        <p:spPr>
          <a:xfrm>
            <a:off x="5441751" y="5416101"/>
            <a:ext cx="5613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nvGrpSpPr>
          <p:cNvPr id="351" name="グループ"/>
          <p:cNvGrpSpPr/>
          <p:nvPr/>
        </p:nvGrpSpPr>
        <p:grpSpPr>
          <a:xfrm>
            <a:off x="1093849" y="3547288"/>
            <a:ext cx="1296670" cy="288289"/>
            <a:chOff x="0" y="0"/>
            <a:chExt cx="1296668" cy="288287"/>
          </a:xfrm>
        </p:grpSpPr>
        <p:sp>
          <p:nvSpPr>
            <p:cNvPr id="349"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50"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352" name="お客様の声"/>
          <p:cNvSpPr txBox="1"/>
          <p:nvPr/>
        </p:nvSpPr>
        <p:spPr>
          <a:xfrm>
            <a:off x="9009777" y="2633333"/>
            <a:ext cx="12471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お客様の声</a:t>
            </a:r>
          </a:p>
        </p:txBody>
      </p:sp>
      <p:sp>
        <p:nvSpPr>
          <p:cNvPr id="353" name="講師プロフィール"/>
          <p:cNvSpPr txBox="1"/>
          <p:nvPr/>
        </p:nvSpPr>
        <p:spPr>
          <a:xfrm>
            <a:off x="8673990" y="4780636"/>
            <a:ext cx="1912365"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講師プロフィール</a:t>
            </a:r>
          </a:p>
        </p:txBody>
      </p:sp>
      <p:sp>
        <p:nvSpPr>
          <p:cNvPr id="354" name="パッと見て興味を…"/>
          <p:cNvSpPr txBox="1"/>
          <p:nvPr/>
        </p:nvSpPr>
        <p:spPr>
          <a:xfrm>
            <a:off x="2973032" y="1923589"/>
            <a:ext cx="18821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パッと見て興味を</a:t>
            </a:r>
          </a:p>
          <a:p>
            <a:pPr algn="ctr">
              <a:defRPr sz="1400"/>
            </a:pPr>
            <a:r>
              <a:rPr>
                <a:latin typeface="+mj-lt"/>
                <a:ea typeface="+mj-ea"/>
                <a:cs typeface="+mj-cs"/>
                <a:sym typeface="游ゴシック"/>
              </a:rPr>
              <a:t>惹きつけられるように</a:t>
            </a:r>
          </a:p>
        </p:txBody>
      </p:sp>
      <p:grpSp>
        <p:nvGrpSpPr>
          <p:cNvPr id="357" name="グループ"/>
          <p:cNvGrpSpPr/>
          <p:nvPr/>
        </p:nvGrpSpPr>
        <p:grpSpPr>
          <a:xfrm>
            <a:off x="5098725" y="5007983"/>
            <a:ext cx="1296670" cy="288288"/>
            <a:chOff x="0" y="0"/>
            <a:chExt cx="1296668" cy="288287"/>
          </a:xfrm>
        </p:grpSpPr>
        <p:sp>
          <p:nvSpPr>
            <p:cNvPr id="355"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56"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grpSp>
        <p:nvGrpSpPr>
          <p:cNvPr id="360" name="グループ"/>
          <p:cNvGrpSpPr/>
          <p:nvPr/>
        </p:nvGrpSpPr>
        <p:grpSpPr>
          <a:xfrm>
            <a:off x="5098725" y="5854593"/>
            <a:ext cx="1296670" cy="288288"/>
            <a:chOff x="0" y="0"/>
            <a:chExt cx="1296668" cy="288287"/>
          </a:xfrm>
        </p:grpSpPr>
        <p:sp>
          <p:nvSpPr>
            <p:cNvPr id="358" name="角丸四角形"/>
            <p:cNvSpPr/>
            <p:nvPr/>
          </p:nvSpPr>
          <p:spPr>
            <a:xfrm>
              <a:off x="-1" y="30937"/>
              <a:ext cx="1270004" cy="226417"/>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59" name="申込みボタン"/>
            <p:cNvSpPr txBox="1"/>
            <p:nvPr/>
          </p:nvSpPr>
          <p:spPr>
            <a:xfrm>
              <a:off x="49530" y="-1"/>
              <a:ext cx="1247139" cy="288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361" name="セミナースケジュール"/>
          <p:cNvSpPr txBox="1"/>
          <p:nvPr/>
        </p:nvSpPr>
        <p:spPr>
          <a:xfrm>
            <a:off x="8463677" y="3097589"/>
            <a:ext cx="233298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セミナースケジュール</a:t>
            </a:r>
          </a:p>
        </p:txBody>
      </p:sp>
      <p:sp>
        <p:nvSpPr>
          <p:cNvPr id="362" name="特典"/>
          <p:cNvSpPr txBox="1"/>
          <p:nvPr/>
        </p:nvSpPr>
        <p:spPr>
          <a:xfrm>
            <a:off x="9346327" y="3896018"/>
            <a:ext cx="5613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nvGrpSpPr>
          <p:cNvPr id="365" name="グループ"/>
          <p:cNvGrpSpPr/>
          <p:nvPr/>
        </p:nvGrpSpPr>
        <p:grpSpPr>
          <a:xfrm>
            <a:off x="8978662" y="3547288"/>
            <a:ext cx="1296669" cy="288289"/>
            <a:chOff x="0" y="0"/>
            <a:chExt cx="1296668" cy="288287"/>
          </a:xfrm>
        </p:grpSpPr>
        <p:sp>
          <p:nvSpPr>
            <p:cNvPr id="363"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64"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366" name="四角形"/>
          <p:cNvSpPr/>
          <p:nvPr/>
        </p:nvSpPr>
        <p:spPr>
          <a:xfrm>
            <a:off x="600895" y="4094202"/>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grpSp>
        <p:nvGrpSpPr>
          <p:cNvPr id="369" name="グループ"/>
          <p:cNvGrpSpPr/>
          <p:nvPr/>
        </p:nvGrpSpPr>
        <p:grpSpPr>
          <a:xfrm>
            <a:off x="8978662" y="4240788"/>
            <a:ext cx="1296669" cy="288288"/>
            <a:chOff x="0" y="0"/>
            <a:chExt cx="1296668" cy="288287"/>
          </a:xfrm>
        </p:grpSpPr>
        <p:sp>
          <p:nvSpPr>
            <p:cNvPr id="367" name="角丸四角形"/>
            <p:cNvSpPr/>
            <p:nvPr/>
          </p:nvSpPr>
          <p:spPr>
            <a:xfrm>
              <a:off x="-1" y="30937"/>
              <a:ext cx="1270004" cy="226417"/>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68" name="申込みボタン"/>
            <p:cNvSpPr txBox="1"/>
            <p:nvPr/>
          </p:nvSpPr>
          <p:spPr>
            <a:xfrm>
              <a:off x="49530" y="-1"/>
              <a:ext cx="1247139" cy="288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grpSp>
        <p:nvGrpSpPr>
          <p:cNvPr id="372" name="グループ"/>
          <p:cNvGrpSpPr/>
          <p:nvPr/>
        </p:nvGrpSpPr>
        <p:grpSpPr>
          <a:xfrm>
            <a:off x="8985014" y="5352234"/>
            <a:ext cx="1296669" cy="288289"/>
            <a:chOff x="0" y="0"/>
            <a:chExt cx="1296668" cy="288287"/>
          </a:xfrm>
        </p:grpSpPr>
        <p:sp>
          <p:nvSpPr>
            <p:cNvPr id="370"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371"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373" name="四角形"/>
          <p:cNvSpPr/>
          <p:nvPr/>
        </p:nvSpPr>
        <p:spPr>
          <a:xfrm>
            <a:off x="600895" y="5165645"/>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374" name="四角形"/>
          <p:cNvSpPr/>
          <p:nvPr/>
        </p:nvSpPr>
        <p:spPr>
          <a:xfrm>
            <a:off x="4571041" y="2622068"/>
            <a:ext cx="2352042"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375" name="四角形"/>
          <p:cNvSpPr/>
          <p:nvPr/>
        </p:nvSpPr>
        <p:spPr>
          <a:xfrm>
            <a:off x="4561516" y="4524804"/>
            <a:ext cx="2352042"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376" name="四角形"/>
          <p:cNvSpPr/>
          <p:nvPr/>
        </p:nvSpPr>
        <p:spPr>
          <a:xfrm>
            <a:off x="8454153" y="2636508"/>
            <a:ext cx="2352042" cy="275591"/>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377" name="四角形"/>
          <p:cNvSpPr/>
          <p:nvPr/>
        </p:nvSpPr>
        <p:spPr>
          <a:xfrm>
            <a:off x="8466852" y="3107372"/>
            <a:ext cx="2352043" cy="275591"/>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378" name="四角形"/>
          <p:cNvSpPr/>
          <p:nvPr/>
        </p:nvSpPr>
        <p:spPr>
          <a:xfrm>
            <a:off x="8466852" y="4787320"/>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grpSp>
        <p:nvGrpSpPr>
          <p:cNvPr id="381" name="グループ"/>
          <p:cNvGrpSpPr/>
          <p:nvPr/>
        </p:nvGrpSpPr>
        <p:grpSpPr>
          <a:xfrm>
            <a:off x="1929128" y="2692432"/>
            <a:ext cx="2486056" cy="3633473"/>
            <a:chOff x="0" y="0"/>
            <a:chExt cx="2486054" cy="3633472"/>
          </a:xfrm>
        </p:grpSpPr>
        <p:sp>
          <p:nvSpPr>
            <p:cNvPr id="379" name="接続の線"/>
            <p:cNvSpPr/>
            <p:nvPr/>
          </p:nvSpPr>
          <p:spPr>
            <a:xfrm>
              <a:off x="-1" y="142239"/>
              <a:ext cx="1812294" cy="3491234"/>
            </a:xfrm>
            <a:custGeom>
              <a:avLst/>
              <a:gdLst/>
              <a:ahLst/>
              <a:cxnLst>
                <a:cxn ang="0">
                  <a:pos x="wd2" y="hd2"/>
                </a:cxn>
                <a:cxn ang="5400000">
                  <a:pos x="wd2" y="hd2"/>
                </a:cxn>
                <a:cxn ang="10800000">
                  <a:pos x="wd2" y="hd2"/>
                </a:cxn>
                <a:cxn ang="16200000">
                  <a:pos x="wd2" y="hd2"/>
                </a:cxn>
              </a:cxnLst>
              <a:rect l="0" t="0" r="r" b="b"/>
              <a:pathLst>
                <a:path w="21600" h="21600" extrusionOk="0">
                  <a:moveTo>
                    <a:pt x="0" y="20225"/>
                  </a:moveTo>
                  <a:lnTo>
                    <a:pt x="0" y="21600"/>
                  </a:lnTo>
                  <a:lnTo>
                    <a:pt x="21600" y="21600"/>
                  </a:lnTo>
                  <a:lnTo>
                    <a:pt x="21600" y="0"/>
                  </a:lnTo>
                </a:path>
              </a:pathLst>
            </a:custGeom>
            <a:noFill/>
            <a:ln w="12700" cap="flat">
              <a:solidFill>
                <a:srgbClr val="BBBBBB">
                  <a:alpha val="38286"/>
                </a:srgbClr>
              </a:solidFill>
              <a:prstDash val="solid"/>
              <a:miter lim="800000"/>
            </a:ln>
            <a:effectLst/>
          </p:spPr>
          <p:txBody>
            <a:bodyPr wrap="square" lIns="45719" tIns="45719" rIns="45719" bIns="45719" numCol="1" anchor="t">
              <a:noAutofit/>
            </a:bodyPr>
            <a:lstStyle/>
            <a:p>
              <a:endParaRPr/>
            </a:p>
          </p:txBody>
        </p:sp>
        <p:sp>
          <p:nvSpPr>
            <p:cNvPr id="380" name="線"/>
            <p:cNvSpPr/>
            <p:nvPr/>
          </p:nvSpPr>
          <p:spPr>
            <a:xfrm flipV="1">
              <a:off x="1786205" y="0"/>
              <a:ext cx="699850" cy="138851"/>
            </a:xfrm>
            <a:prstGeom prst="line">
              <a:avLst/>
            </a:prstGeom>
            <a:noFill/>
            <a:ln w="12700" cap="flat">
              <a:solidFill>
                <a:schemeClr val="accent3">
                  <a:lumOff val="17647"/>
                  <a:alpha val="65148"/>
                </a:schemeClr>
              </a:solidFill>
              <a:prstDash val="solid"/>
              <a:miter lim="800000"/>
              <a:tailEnd type="triangle" w="med" len="med"/>
            </a:ln>
            <a:effectLst/>
          </p:spPr>
          <p:txBody>
            <a:bodyPr wrap="square" lIns="45719" tIns="45719" rIns="45719" bIns="45719" numCol="1" anchor="t">
              <a:noAutofit/>
            </a:bodyPr>
            <a:lstStyle/>
            <a:p>
              <a:endParaRPr/>
            </a:p>
          </p:txBody>
        </p:sp>
      </p:grpSp>
      <p:sp>
        <p:nvSpPr>
          <p:cNvPr id="382" name="接続の線"/>
          <p:cNvSpPr/>
          <p:nvPr/>
        </p:nvSpPr>
        <p:spPr>
          <a:xfrm>
            <a:off x="5637529" y="2785109"/>
            <a:ext cx="1863091" cy="3589022"/>
          </a:xfrm>
          <a:custGeom>
            <a:avLst/>
            <a:gdLst/>
            <a:ahLst/>
            <a:cxnLst>
              <a:cxn ang="0">
                <a:pos x="wd2" y="hd2"/>
              </a:cxn>
              <a:cxn ang="5400000">
                <a:pos x="wd2" y="hd2"/>
              </a:cxn>
              <a:cxn ang="10800000">
                <a:pos x="wd2" y="hd2"/>
              </a:cxn>
              <a:cxn ang="16200000">
                <a:pos x="wd2" y="hd2"/>
              </a:cxn>
            </a:cxnLst>
            <a:rect l="0" t="0" r="r" b="b"/>
            <a:pathLst>
              <a:path w="21600" h="21600" extrusionOk="0">
                <a:moveTo>
                  <a:pt x="0" y="20224"/>
                </a:moveTo>
                <a:lnTo>
                  <a:pt x="0" y="21600"/>
                </a:lnTo>
                <a:lnTo>
                  <a:pt x="21600" y="21600"/>
                </a:lnTo>
                <a:lnTo>
                  <a:pt x="21600" y="0"/>
                </a:lnTo>
              </a:path>
            </a:pathLst>
          </a:custGeom>
          <a:ln w="12700">
            <a:solidFill>
              <a:srgbClr val="BBBBBB">
                <a:alpha val="38286"/>
              </a:srgbClr>
            </a:solidFill>
            <a:miter/>
          </a:ln>
        </p:spPr>
        <p:txBody>
          <a:bodyPr lIns="45719" rIns="45719"/>
          <a:lstStyle/>
          <a:p>
            <a:endParaRPr/>
          </a:p>
        </p:txBody>
      </p:sp>
      <p:sp>
        <p:nvSpPr>
          <p:cNvPr id="383" name="線"/>
          <p:cNvSpPr/>
          <p:nvPr/>
        </p:nvSpPr>
        <p:spPr>
          <a:xfrm>
            <a:off x="7473922" y="2781187"/>
            <a:ext cx="859358" cy="2"/>
          </a:xfrm>
          <a:prstGeom prst="line">
            <a:avLst/>
          </a:prstGeom>
          <a:ln w="12700">
            <a:solidFill>
              <a:schemeClr val="accent3">
                <a:lumOff val="17647"/>
                <a:alpha val="65148"/>
              </a:schemeClr>
            </a:solidFill>
            <a:miter/>
            <a:tailEnd type="triangle"/>
          </a:ln>
        </p:spPr>
        <p:txBody>
          <a:bodyPr lIns="45719" rIns="45719"/>
          <a:lstStyle/>
          <a:p>
            <a:endParaRPr/>
          </a:p>
        </p:txBody>
      </p:sp>
      <p:sp>
        <p:nvSpPr>
          <p:cNvPr id="384" name="参加するとどういう…"/>
          <p:cNvSpPr txBox="1"/>
          <p:nvPr/>
        </p:nvSpPr>
        <p:spPr>
          <a:xfrm>
            <a:off x="4518890" y="2995183"/>
            <a:ext cx="2225051" cy="662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参加するとどういう</a:t>
            </a:r>
          </a:p>
          <a:p>
            <a:pPr algn="ctr"/>
            <a:r>
              <a:rPr>
                <a:latin typeface="+mj-lt"/>
                <a:ea typeface="+mj-ea"/>
                <a:cs typeface="+mj-cs"/>
                <a:sym typeface="游ゴシック"/>
              </a:rPr>
              <a:t>変化が起こるのか</a:t>
            </a:r>
          </a:p>
        </p:txBody>
      </p:sp>
      <p:sp>
        <p:nvSpPr>
          <p:cNvPr id="385" name="吹き出し"/>
          <p:cNvSpPr/>
          <p:nvPr/>
        </p:nvSpPr>
        <p:spPr>
          <a:xfrm>
            <a:off x="6272950" y="1699406"/>
            <a:ext cx="2457041" cy="812802"/>
          </a:xfrm>
          <a:prstGeom prst="wedgeEllipseCallout">
            <a:avLst>
              <a:gd name="adj1" fmla="val -49586"/>
              <a:gd name="adj2" fmla="val 70000"/>
            </a:avLst>
          </a:prstGeom>
          <a:solidFill>
            <a:srgbClr val="FFFFFF"/>
          </a:solidFill>
          <a:ln w="12700">
            <a:solidFill>
              <a:schemeClr val="accent1"/>
            </a:solidFill>
            <a:miter/>
          </a:ln>
        </p:spPr>
        <p:txBody>
          <a:bodyPr lIns="45719" rIns="45719" anchor="ctr"/>
          <a:lstStyle/>
          <a:p>
            <a:endParaRPr/>
          </a:p>
        </p:txBody>
      </p:sp>
      <p:sp>
        <p:nvSpPr>
          <p:cNvPr id="386" name="お客様にどんな良いことが…"/>
          <p:cNvSpPr txBox="1"/>
          <p:nvPr/>
        </p:nvSpPr>
        <p:spPr>
          <a:xfrm>
            <a:off x="6191067" y="1722134"/>
            <a:ext cx="2605230"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400"/>
            </a:pPr>
            <a:r>
              <a:rPr>
                <a:latin typeface="+mj-lt"/>
                <a:ea typeface="+mj-ea"/>
                <a:cs typeface="+mj-cs"/>
                <a:sym typeface="游ゴシック"/>
              </a:rPr>
              <a:t>お客様にどんな良いことが</a:t>
            </a:r>
          </a:p>
          <a:p>
            <a:pPr algn="ctr">
              <a:defRPr sz="1400"/>
            </a:pPr>
            <a:r>
              <a:rPr>
                <a:latin typeface="+mj-lt"/>
                <a:ea typeface="+mj-ea"/>
                <a:cs typeface="+mj-cs"/>
                <a:sym typeface="游ゴシック"/>
              </a:rPr>
              <a:t>起こるのか、</a:t>
            </a:r>
          </a:p>
          <a:p>
            <a:pPr algn="ctr">
              <a:defRPr sz="1400"/>
            </a:pPr>
            <a:r>
              <a:rPr>
                <a:latin typeface="+mj-lt"/>
                <a:ea typeface="+mj-ea"/>
                <a:cs typeface="+mj-cs"/>
                <a:sym typeface="游ゴシック"/>
              </a:rPr>
              <a:t>イメージしてもらおう</a:t>
            </a:r>
          </a:p>
        </p:txBody>
      </p:sp>
      <p:sp>
        <p:nvSpPr>
          <p:cNvPr id="387" name="吹き出し"/>
          <p:cNvSpPr/>
          <p:nvPr/>
        </p:nvSpPr>
        <p:spPr>
          <a:xfrm>
            <a:off x="6577749" y="3969653"/>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388" name="人数限定！など…"/>
          <p:cNvSpPr txBox="1"/>
          <p:nvPr/>
        </p:nvSpPr>
        <p:spPr>
          <a:xfrm>
            <a:off x="6732231" y="4148621"/>
            <a:ext cx="17043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人数限定！など</a:t>
            </a:r>
          </a:p>
          <a:p>
            <a:pPr algn="ctr">
              <a:defRPr sz="1400"/>
            </a:pPr>
            <a:r>
              <a:rPr>
                <a:latin typeface="+mj-lt"/>
                <a:ea typeface="+mj-ea"/>
                <a:cs typeface="+mj-cs"/>
                <a:sym typeface="游ゴシック"/>
              </a:rPr>
              <a:t>限定性も入れよう！</a:t>
            </a:r>
          </a:p>
        </p:txBody>
      </p:sp>
      <p:sp>
        <p:nvSpPr>
          <p:cNvPr id="389" name="吹き出し"/>
          <p:cNvSpPr/>
          <p:nvPr/>
        </p:nvSpPr>
        <p:spPr>
          <a:xfrm>
            <a:off x="9242583" y="1654192"/>
            <a:ext cx="2549665" cy="812802"/>
          </a:xfrm>
          <a:prstGeom prst="wedgeEllipseCallout">
            <a:avLst>
              <a:gd name="adj1" fmla="val -49602"/>
              <a:gd name="adj2" fmla="val 70000"/>
            </a:avLst>
          </a:prstGeom>
          <a:solidFill>
            <a:srgbClr val="FFFFFF"/>
          </a:solidFill>
          <a:ln w="12700">
            <a:solidFill>
              <a:schemeClr val="accent1"/>
            </a:solidFill>
            <a:miter/>
          </a:ln>
        </p:spPr>
        <p:txBody>
          <a:bodyPr lIns="45719" rIns="45719" anchor="ctr"/>
          <a:lstStyle/>
          <a:p>
            <a:endParaRPr/>
          </a:p>
        </p:txBody>
      </p:sp>
      <p:sp>
        <p:nvSpPr>
          <p:cNvPr id="390" name="利用者目線での情報が知りたい！…"/>
          <p:cNvSpPr txBox="1"/>
          <p:nvPr/>
        </p:nvSpPr>
        <p:spPr>
          <a:xfrm>
            <a:off x="9096651" y="1855484"/>
            <a:ext cx="2824705"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利用者目線での情報が知りたい！</a:t>
            </a:r>
          </a:p>
          <a:p>
            <a:pPr algn="ctr">
              <a:defRPr sz="1400"/>
            </a:pPr>
            <a:r>
              <a:rPr>
                <a:latin typeface="+mj-lt"/>
                <a:ea typeface="+mj-ea"/>
                <a:cs typeface="+mj-cs"/>
                <a:sym typeface="游ゴシック"/>
              </a:rPr>
              <a:t>具体的な事例が知りたい！</a:t>
            </a:r>
          </a:p>
        </p:txBody>
      </p:sp>
      <p:sp>
        <p:nvSpPr>
          <p:cNvPr id="391" name="吹き出し"/>
          <p:cNvSpPr/>
          <p:nvPr/>
        </p:nvSpPr>
        <p:spPr>
          <a:xfrm>
            <a:off x="2767750" y="3878029"/>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392" name="共感・自分ごととして…"/>
          <p:cNvSpPr txBox="1"/>
          <p:nvPr/>
        </p:nvSpPr>
        <p:spPr>
          <a:xfrm>
            <a:off x="2756986" y="4056036"/>
            <a:ext cx="2040381"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共感・自分ごととして</a:t>
            </a:r>
          </a:p>
          <a:p>
            <a:pPr algn="ctr">
              <a:defRPr sz="1400"/>
            </a:pPr>
            <a:r>
              <a:rPr>
                <a:latin typeface="+mj-lt"/>
                <a:ea typeface="+mj-ea"/>
                <a:cs typeface="+mj-cs"/>
                <a:sym typeface="游ゴシック"/>
              </a:rPr>
              <a:t>捉えてもらえるように！</a:t>
            </a:r>
          </a:p>
        </p:txBody>
      </p:sp>
      <p:sp>
        <p:nvSpPr>
          <p:cNvPr id="393" name="吹き出し"/>
          <p:cNvSpPr/>
          <p:nvPr/>
        </p:nvSpPr>
        <p:spPr>
          <a:xfrm>
            <a:off x="2657550" y="2765745"/>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394" name="お得感を演出！…"/>
          <p:cNvSpPr txBox="1"/>
          <p:nvPr/>
        </p:nvSpPr>
        <p:spPr>
          <a:xfrm>
            <a:off x="2812033" y="2897634"/>
            <a:ext cx="17043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お得感を演出！</a:t>
            </a:r>
          </a:p>
          <a:p>
            <a:pPr algn="ctr">
              <a:defRPr sz="1400"/>
            </a:pPr>
            <a:r>
              <a:rPr>
                <a:latin typeface="+mj-lt"/>
                <a:ea typeface="+mj-ea"/>
                <a:cs typeface="+mj-cs"/>
                <a:sym typeface="游ゴシック"/>
              </a:rPr>
              <a:t>参加する理由づけ！</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LPに必要な6つの要素"/>
          <p:cNvSpPr txBox="1">
            <a:spLocks noGrp="1"/>
          </p:cNvSpPr>
          <p:nvPr>
            <p:ph type="title"/>
          </p:nvPr>
        </p:nvSpPr>
        <p:spPr>
          <a:xfrm>
            <a:off x="838200" y="365125"/>
            <a:ext cx="10515600" cy="1325563"/>
          </a:xfrm>
          <a:prstGeom prst="rect">
            <a:avLst/>
          </a:prstGeom>
        </p:spPr>
        <p:txBody>
          <a:bodyPr/>
          <a:lstStyle/>
          <a:p>
            <a:r>
              <a:t>LPに必要な6つの要素</a:t>
            </a:r>
          </a:p>
        </p:txBody>
      </p:sp>
      <p:sp>
        <p:nvSpPr>
          <p:cNvPr id="397" name="ヘッダー（ファーストビュー）…"/>
          <p:cNvSpPr txBox="1">
            <a:spLocks noGrp="1"/>
          </p:cNvSpPr>
          <p:nvPr>
            <p:ph type="body" idx="1"/>
          </p:nvPr>
        </p:nvSpPr>
        <p:spPr>
          <a:xfrm>
            <a:off x="838200" y="1825624"/>
            <a:ext cx="10515600" cy="3955745"/>
          </a:xfrm>
          <a:prstGeom prst="rect">
            <a:avLst/>
          </a:prstGeom>
        </p:spPr>
        <p:txBody>
          <a:bodyPr/>
          <a:lstStyle/>
          <a:p>
            <a:pPr marL="310682" indent="-310682" defTabSz="758951">
              <a:spcBef>
                <a:spcPts val="800"/>
              </a:spcBef>
              <a:buFontTx/>
              <a:buAutoNum type="arabicPeriod"/>
              <a:defRPr sz="2300"/>
            </a:pPr>
            <a:r>
              <a:t>ヘッダー（ファーストビュー）</a:t>
            </a:r>
          </a:p>
          <a:p>
            <a:pPr marL="310682" indent="-310682" defTabSz="758951">
              <a:spcBef>
                <a:spcPts val="800"/>
              </a:spcBef>
              <a:buFontTx/>
              <a:buAutoNum type="arabicPeriod"/>
              <a:defRPr sz="2300"/>
            </a:pPr>
            <a:r>
              <a:t>実績（お客様の声）</a:t>
            </a:r>
          </a:p>
          <a:p>
            <a:pPr marL="310682" indent="-310682" defTabSz="758951">
              <a:spcBef>
                <a:spcPts val="800"/>
              </a:spcBef>
              <a:buFontTx/>
              <a:buAutoNum type="arabicPeriod"/>
              <a:defRPr sz="2300"/>
            </a:pPr>
            <a:r>
              <a:t>メリット、ベネフィット（参加するとどういう変化が起こるのか）</a:t>
            </a:r>
          </a:p>
          <a:p>
            <a:pPr marL="310682" indent="-310682" defTabSz="758951">
              <a:spcBef>
                <a:spcPts val="800"/>
              </a:spcBef>
              <a:buFontTx/>
              <a:buAutoNum type="arabicPeriod"/>
              <a:defRPr sz="2300"/>
            </a:pPr>
            <a:r>
              <a:t>特典（お得感）</a:t>
            </a:r>
          </a:p>
          <a:p>
            <a:pPr marL="310682" indent="-310682" defTabSz="758951">
              <a:spcBef>
                <a:spcPts val="800"/>
              </a:spcBef>
              <a:buFontTx/>
              <a:buAutoNum type="arabicPeriod"/>
              <a:defRPr sz="2300"/>
            </a:pPr>
            <a:r>
              <a:t>限定性（日付・価格）</a:t>
            </a:r>
          </a:p>
          <a:p>
            <a:pPr marL="310682" indent="-310682" defTabSz="758951">
              <a:spcBef>
                <a:spcPts val="800"/>
              </a:spcBef>
              <a:buFontTx/>
              <a:buAutoNum type="arabicPeriod"/>
              <a:defRPr sz="2300"/>
            </a:pPr>
            <a:r>
              <a:t>デザイン性（見た目、スマホ対応）</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1. ヘッダー：ファーストビュー"/>
          <p:cNvSpPr txBox="1">
            <a:spLocks noGrp="1"/>
          </p:cNvSpPr>
          <p:nvPr>
            <p:ph type="title"/>
          </p:nvPr>
        </p:nvSpPr>
        <p:spPr>
          <a:prstGeom prst="rect">
            <a:avLst/>
          </a:prstGeom>
        </p:spPr>
        <p:txBody>
          <a:bodyPr/>
          <a:lstStyle/>
          <a:p>
            <a:r>
              <a:t>1. ヘッダー：ファーストビュー</a:t>
            </a:r>
          </a:p>
        </p:txBody>
      </p:sp>
      <p:sp>
        <p:nvSpPr>
          <p:cNvPr id="400" name="ヘッダー（ファーストビュー）とは： ブラウザで開いてスクロールしないで見られる範囲のこと…"/>
          <p:cNvSpPr txBox="1">
            <a:spLocks noGrp="1"/>
          </p:cNvSpPr>
          <p:nvPr>
            <p:ph type="body" sz="half" idx="1"/>
          </p:nvPr>
        </p:nvSpPr>
        <p:spPr>
          <a:xfrm>
            <a:off x="749300" y="1991717"/>
            <a:ext cx="6584851" cy="4528980"/>
          </a:xfrm>
          <a:prstGeom prst="rect">
            <a:avLst/>
          </a:prstGeom>
        </p:spPr>
        <p:txBody>
          <a:bodyPr/>
          <a:lstStyle/>
          <a:p>
            <a:pPr marL="137160" indent="-137160" defTabSz="548640">
              <a:spcBef>
                <a:spcPts val="600"/>
              </a:spcBef>
              <a:defRPr sz="1680" b="1"/>
            </a:pPr>
            <a:r>
              <a:t>ヘッダー（ファーストビュー）とは：</a:t>
            </a:r>
            <a:br/>
            <a:r>
              <a:rPr b="0"/>
              <a:t>ブラウザで開いてスクロールしないで見られる範囲のこと</a:t>
            </a:r>
          </a:p>
          <a:p>
            <a:pPr marL="137160" indent="-137160" defTabSz="548640">
              <a:spcBef>
                <a:spcPts val="600"/>
              </a:spcBef>
              <a:defRPr sz="1680" b="1"/>
            </a:pPr>
            <a:r>
              <a:t>ヘッダー（ファーストビュー）が大事な理由：</a:t>
            </a:r>
            <a:br/>
            <a:r>
              <a:rPr b="0"/>
              <a:t>ファーストビューだけをみて</a:t>
            </a:r>
            <a:r>
              <a:rPr>
                <a:solidFill>
                  <a:srgbClr val="FF2600"/>
                </a:solidFill>
              </a:rPr>
              <a:t>スクロールせずに離脱する人は50％越え！</a:t>
            </a:r>
            <a:br>
              <a:rPr>
                <a:solidFill>
                  <a:srgbClr val="FF2600"/>
                </a:solidFill>
              </a:rPr>
            </a:br>
            <a:r>
              <a:t>↓</a:t>
            </a:r>
            <a:br/>
            <a:r>
              <a:t>コンバージョン率を上げたいならヘッダーを丁寧に作り、</a:t>
            </a:r>
            <a:br/>
            <a:r>
              <a:t>スクロールして続きを見てもらえるようにしましょう！</a:t>
            </a:r>
            <a:br/>
            <a:r>
              <a:t/>
            </a:r>
            <a:br/>
            <a:endParaRPr/>
          </a:p>
        </p:txBody>
      </p:sp>
      <p:pic>
        <p:nvPicPr>
          <p:cNvPr id="401" name="image8.png" descr="image8.png"/>
          <p:cNvPicPr>
            <a:picLocks noChangeAspect="1"/>
          </p:cNvPicPr>
          <p:nvPr/>
        </p:nvPicPr>
        <p:blipFill>
          <a:blip r:embed="rId2">
            <a:extLst/>
          </a:blip>
          <a:stretch>
            <a:fillRect/>
          </a:stretch>
        </p:blipFill>
        <p:spPr>
          <a:xfrm>
            <a:off x="9715741" y="1844795"/>
            <a:ext cx="2278254" cy="3869332"/>
          </a:xfrm>
          <a:prstGeom prst="rect">
            <a:avLst/>
          </a:prstGeom>
          <a:ln w="12700">
            <a:miter lim="400000"/>
          </a:ln>
        </p:spPr>
      </p:pic>
      <p:pic>
        <p:nvPicPr>
          <p:cNvPr id="402" name="image9.png" descr="image9.png"/>
          <p:cNvPicPr>
            <a:picLocks noChangeAspect="1"/>
          </p:cNvPicPr>
          <p:nvPr/>
        </p:nvPicPr>
        <p:blipFill>
          <a:blip r:embed="rId3">
            <a:extLst/>
          </a:blip>
          <a:stretch>
            <a:fillRect/>
          </a:stretch>
        </p:blipFill>
        <p:spPr>
          <a:xfrm>
            <a:off x="7441025" y="1403902"/>
            <a:ext cx="2278255" cy="27057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1. ヘッダー：ファーストビュー"/>
          <p:cNvSpPr txBox="1">
            <a:spLocks noGrp="1"/>
          </p:cNvSpPr>
          <p:nvPr>
            <p:ph type="title"/>
          </p:nvPr>
        </p:nvSpPr>
        <p:spPr>
          <a:prstGeom prst="rect">
            <a:avLst/>
          </a:prstGeom>
        </p:spPr>
        <p:txBody>
          <a:bodyPr/>
          <a:lstStyle/>
          <a:p>
            <a:r>
              <a:t>1. ヘッダー：ファーストビュー</a:t>
            </a:r>
          </a:p>
        </p:txBody>
      </p:sp>
      <p:sp>
        <p:nvSpPr>
          <p:cNvPr id="405" name="ヘッダーに必要なもの…"/>
          <p:cNvSpPr txBox="1">
            <a:spLocks noGrp="1"/>
          </p:cNvSpPr>
          <p:nvPr>
            <p:ph type="body" idx="1"/>
          </p:nvPr>
        </p:nvSpPr>
        <p:spPr>
          <a:xfrm>
            <a:off x="622300" y="1915517"/>
            <a:ext cx="7652941" cy="4528980"/>
          </a:xfrm>
          <a:prstGeom prst="rect">
            <a:avLst/>
          </a:prstGeom>
        </p:spPr>
        <p:txBody>
          <a:bodyPr/>
          <a:lstStyle/>
          <a:p>
            <a:pPr marL="121157" indent="-121157" defTabSz="484631">
              <a:spcBef>
                <a:spcPts val="500"/>
              </a:spcBef>
              <a:defRPr sz="1483" b="1"/>
            </a:pPr>
            <a:r>
              <a:t>ヘッダーに必要なもの</a:t>
            </a:r>
          </a:p>
          <a:p>
            <a:pPr marL="198387" indent="-198387" defTabSz="484631">
              <a:spcBef>
                <a:spcPts val="500"/>
              </a:spcBef>
              <a:buFontTx/>
              <a:buAutoNum type="arabicPeriod"/>
              <a:defRPr sz="1483" b="1"/>
            </a:pPr>
            <a:r>
              <a:t>一目でわかるヘッダー画像</a:t>
            </a:r>
            <a:br/>
            <a:r>
              <a:rPr b="0"/>
              <a:t>続きを読みたくなる画像を。</a:t>
            </a:r>
            <a:br>
              <a:rPr b="0"/>
            </a:br>
            <a:r>
              <a:rPr b="0"/>
              <a:t>商品・サービスについて明確にわかる情報・メリット・信頼性を掲載</a:t>
            </a:r>
          </a:p>
          <a:p>
            <a:pPr marL="198387" indent="-198387" defTabSz="484631">
              <a:spcBef>
                <a:spcPts val="500"/>
              </a:spcBef>
              <a:buFontTx/>
              <a:buAutoNum type="arabicPeriod"/>
              <a:defRPr sz="1483" b="1"/>
            </a:pPr>
            <a:r>
              <a:t>見た人が自分のことだとわかるキャッチコピー</a:t>
            </a:r>
            <a:br/>
            <a:r>
              <a:rPr b="0"/>
              <a:t>自分ごととして捉えられる・どんな商品・サービス・メリットがあるかわかる</a:t>
            </a:r>
            <a:br>
              <a:rPr b="0"/>
            </a:br>
            <a:r>
              <a:rPr>
                <a:solidFill>
                  <a:srgbClr val="FF2600"/>
                </a:solidFill>
              </a:rPr>
              <a:t>※情報の詰め込みすぎに注意</a:t>
            </a:r>
          </a:p>
          <a:p>
            <a:pPr marL="198387" indent="-198387" defTabSz="484631">
              <a:spcBef>
                <a:spcPts val="500"/>
              </a:spcBef>
              <a:buFontTx/>
              <a:buAutoNum type="arabicPeriod"/>
              <a:defRPr sz="1483" b="1"/>
            </a:pPr>
            <a:r>
              <a:t>申し込みフォーム・ボタン</a:t>
            </a:r>
            <a:br/>
            <a:r>
              <a:rPr b="0"/>
              <a:t>メルマガで既に教育され、セミナーに参加したい！と思っている状態なので、</a:t>
            </a:r>
            <a:br>
              <a:rPr b="0"/>
            </a:br>
            <a:r>
              <a:rPr b="0"/>
              <a:t>すぐにお申し込みできるようにファーストビューにお申し込みボタンを入れましょう。</a:t>
            </a:r>
          </a:p>
        </p:txBody>
      </p:sp>
      <p:pic>
        <p:nvPicPr>
          <p:cNvPr id="406" name="image8.png" descr="image8.png"/>
          <p:cNvPicPr>
            <a:picLocks noChangeAspect="1"/>
          </p:cNvPicPr>
          <p:nvPr/>
        </p:nvPicPr>
        <p:blipFill>
          <a:blip r:embed="rId2">
            <a:extLst/>
          </a:blip>
          <a:stretch>
            <a:fillRect/>
          </a:stretch>
        </p:blipFill>
        <p:spPr>
          <a:xfrm>
            <a:off x="9715741" y="1844795"/>
            <a:ext cx="2278254" cy="3869332"/>
          </a:xfrm>
          <a:prstGeom prst="rect">
            <a:avLst/>
          </a:prstGeom>
          <a:ln w="12700">
            <a:miter lim="400000"/>
          </a:ln>
        </p:spPr>
      </p:pic>
      <p:pic>
        <p:nvPicPr>
          <p:cNvPr id="407" name="image9.png" descr="image9.png"/>
          <p:cNvPicPr>
            <a:picLocks noChangeAspect="1"/>
          </p:cNvPicPr>
          <p:nvPr/>
        </p:nvPicPr>
        <p:blipFill>
          <a:blip r:embed="rId3">
            <a:extLst/>
          </a:blip>
          <a:stretch>
            <a:fillRect/>
          </a:stretch>
        </p:blipFill>
        <p:spPr>
          <a:xfrm>
            <a:off x="7441025" y="1403902"/>
            <a:ext cx="2278255" cy="27057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1. ヘッダー：6つのタイプ別コピー"/>
          <p:cNvSpPr txBox="1">
            <a:spLocks noGrp="1"/>
          </p:cNvSpPr>
          <p:nvPr>
            <p:ph type="title"/>
          </p:nvPr>
        </p:nvSpPr>
        <p:spPr>
          <a:prstGeom prst="rect">
            <a:avLst/>
          </a:prstGeom>
        </p:spPr>
        <p:txBody>
          <a:bodyPr/>
          <a:lstStyle/>
          <a:p>
            <a:r>
              <a:t>1. ヘッダー：6つのタイプ別コピー</a:t>
            </a:r>
          </a:p>
        </p:txBody>
      </p:sp>
      <p:sp>
        <p:nvSpPr>
          <p:cNvPr id="410" name="品質重視型：国産で安心、天然素材・一つずつ手作り・〇〇を贅沢に使用した〜…"/>
          <p:cNvSpPr txBox="1">
            <a:spLocks noGrp="1"/>
          </p:cNvSpPr>
          <p:nvPr>
            <p:ph type="body" idx="1"/>
          </p:nvPr>
        </p:nvSpPr>
        <p:spPr>
          <a:xfrm>
            <a:off x="622300" y="1915517"/>
            <a:ext cx="10947400" cy="4528980"/>
          </a:xfrm>
          <a:prstGeom prst="rect">
            <a:avLst/>
          </a:prstGeom>
        </p:spPr>
        <p:txBody>
          <a:bodyPr/>
          <a:lstStyle/>
          <a:p>
            <a:pPr marL="303195" indent="-303195" defTabSz="740663">
              <a:spcBef>
                <a:spcPts val="800"/>
              </a:spcBef>
              <a:buFontTx/>
              <a:buAutoNum type="arabicPeriod"/>
              <a:defRPr sz="2268" b="1"/>
            </a:pPr>
            <a:r>
              <a:t>品質重視型：</a:t>
            </a:r>
            <a:r>
              <a:rPr sz="1862" b="0"/>
              <a:t>国産で安心、天然素材・一つずつ手作り・〇〇を贅沢に使用した〜</a:t>
            </a:r>
          </a:p>
          <a:p>
            <a:pPr marL="303195" indent="-303195" defTabSz="740663">
              <a:spcBef>
                <a:spcPts val="800"/>
              </a:spcBef>
              <a:buFontTx/>
              <a:buAutoNum type="arabicPeriod"/>
              <a:defRPr sz="2268" b="1"/>
            </a:pPr>
            <a:r>
              <a:t>便利追求型：</a:t>
            </a:r>
            <a:r>
              <a:rPr b="0"/>
              <a:t>〜するだけで、いつでもどこでも、誰でも〜上手に、たった1日で〜</a:t>
            </a:r>
          </a:p>
          <a:p>
            <a:pPr marL="303195" indent="-303195" defTabSz="740663">
              <a:spcBef>
                <a:spcPts val="800"/>
              </a:spcBef>
              <a:buFontTx/>
              <a:buAutoNum type="arabicPeriod"/>
              <a:defRPr sz="2268" b="1"/>
            </a:pPr>
            <a:r>
              <a:t>価格重視型：</a:t>
            </a:r>
            <a:r>
              <a:rPr b="0"/>
              <a:t>モニターキャンペーン・セットでお買い得・わけありセール・・</a:t>
            </a:r>
          </a:p>
          <a:p>
            <a:pPr marL="303195" indent="-303195" defTabSz="740663">
              <a:spcBef>
                <a:spcPts val="800"/>
              </a:spcBef>
              <a:buFontTx/>
              <a:buAutoNum type="arabicPeriod"/>
              <a:defRPr sz="2268" b="1"/>
            </a:pPr>
            <a:r>
              <a:t>評価重視型：</a:t>
            </a:r>
            <a:r>
              <a:rPr b="0"/>
              <a:t>人気No.1・ランキング入り・口コミ高評価・殿堂入りアイテム</a:t>
            </a:r>
          </a:p>
          <a:p>
            <a:pPr marL="303195" indent="-303195" defTabSz="740663">
              <a:spcBef>
                <a:spcPts val="800"/>
              </a:spcBef>
              <a:buFontTx/>
              <a:buAutoNum type="arabicPeriod"/>
              <a:defRPr sz="2268" b="1"/>
            </a:pPr>
            <a:r>
              <a:t>女性向け：</a:t>
            </a:r>
            <a:r>
              <a:rPr b="0"/>
              <a:t>凛とした・大人女子・上品さが〜・ワンランク上の</a:t>
            </a:r>
          </a:p>
          <a:p>
            <a:pPr marL="303195" indent="-303195" defTabSz="740663">
              <a:spcBef>
                <a:spcPts val="800"/>
              </a:spcBef>
              <a:buFontTx/>
              <a:buAutoNum type="arabicPeriod"/>
              <a:defRPr sz="2268" b="1"/>
            </a:pPr>
            <a:r>
              <a:t>男性向け：</a:t>
            </a:r>
            <a:r>
              <a:rPr b="0"/>
              <a:t>リピーター続出・後悔しない〜・一歩差をつける</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1-1.ヘッダー例：ひとりオーナービジネス"/>
          <p:cNvSpPr txBox="1">
            <a:spLocks noGrp="1"/>
          </p:cNvSpPr>
          <p:nvPr>
            <p:ph type="title"/>
          </p:nvPr>
        </p:nvSpPr>
        <p:spPr>
          <a:prstGeom prst="rect">
            <a:avLst/>
          </a:prstGeom>
        </p:spPr>
        <p:txBody>
          <a:bodyPr/>
          <a:lstStyle/>
          <a:p>
            <a:r>
              <a:t>1-1.ヘッダー例：ひとりオーナービジネス</a:t>
            </a:r>
          </a:p>
        </p:txBody>
      </p:sp>
      <p:sp>
        <p:nvSpPr>
          <p:cNvPr id="413" name="魅力的なキャッチコピー ひとりオーナービジネス：わかりやすい＆簡潔でどんなサービスか明確ユーザーにとってどんなメリットがあるか、を明確に表現。"/>
          <p:cNvSpPr txBox="1">
            <a:spLocks noGrp="1"/>
          </p:cNvSpPr>
          <p:nvPr>
            <p:ph type="body" sz="quarter" idx="1"/>
          </p:nvPr>
        </p:nvSpPr>
        <p:spPr>
          <a:xfrm>
            <a:off x="4699248" y="2513494"/>
            <a:ext cx="6908552" cy="1164125"/>
          </a:xfrm>
          <a:prstGeom prst="rect">
            <a:avLst/>
          </a:prstGeom>
        </p:spPr>
        <p:txBody>
          <a:bodyPr>
            <a:normAutofit lnSpcReduction="10000"/>
          </a:bodyPr>
          <a:lstStyle/>
          <a:p>
            <a:pPr marL="130302" indent="-130302" defTabSz="521208">
              <a:spcBef>
                <a:spcPts val="500"/>
              </a:spcBef>
              <a:defRPr sz="1596"/>
            </a:pPr>
            <a:r>
              <a:rPr b="1"/>
              <a:t>魅力的なキャッチコピー</a:t>
            </a:r>
            <a:r>
              <a:t/>
            </a:r>
            <a:br/>
            <a:r>
              <a:t>ひとりオーナービジネス：わかりやすい＆簡潔でどんなサービスか明確ユーザーにとってどんなメリットがあるか、を明確に表現。</a:t>
            </a:r>
          </a:p>
        </p:txBody>
      </p:sp>
      <p:pic>
        <p:nvPicPr>
          <p:cNvPr id="414" name="image10.png" descr="image10.png"/>
          <p:cNvPicPr>
            <a:picLocks noChangeAspect="1"/>
          </p:cNvPicPr>
          <p:nvPr/>
        </p:nvPicPr>
        <p:blipFill>
          <a:blip r:embed="rId2">
            <a:extLst/>
          </a:blip>
          <a:stretch>
            <a:fillRect/>
          </a:stretch>
        </p:blipFill>
        <p:spPr>
          <a:xfrm>
            <a:off x="1303362" y="1779370"/>
            <a:ext cx="2771563" cy="4707155"/>
          </a:xfrm>
          <a:prstGeom prst="rect">
            <a:avLst/>
          </a:prstGeom>
          <a:ln w="12700">
            <a:miter lim="400000"/>
          </a:ln>
        </p:spPr>
      </p:pic>
      <p:sp>
        <p:nvSpPr>
          <p:cNvPr id="415" name="四角形"/>
          <p:cNvSpPr/>
          <p:nvPr/>
        </p:nvSpPr>
        <p:spPr>
          <a:xfrm>
            <a:off x="1189686" y="2099781"/>
            <a:ext cx="2906709" cy="1226729"/>
          </a:xfrm>
          <a:prstGeom prst="rect">
            <a:avLst/>
          </a:prstGeom>
          <a:ln w="50800">
            <a:solidFill>
              <a:srgbClr val="DE1A00"/>
            </a:solidFill>
            <a:miter lim="400000"/>
          </a:ln>
        </p:spPr>
        <p:txBody>
          <a:bodyPr lIns="45719" rIns="45719" anchor="ctr"/>
          <a:lstStyle/>
          <a:p>
            <a:endParaRPr/>
          </a:p>
        </p:txBody>
      </p:sp>
      <p:sp>
        <p:nvSpPr>
          <p:cNvPr id="416" name="線"/>
          <p:cNvSpPr/>
          <p:nvPr/>
        </p:nvSpPr>
        <p:spPr>
          <a:xfrm flipH="1">
            <a:off x="4174372" y="2790232"/>
            <a:ext cx="472298" cy="1"/>
          </a:xfrm>
          <a:prstGeom prst="line">
            <a:avLst/>
          </a:prstGeom>
          <a:ln w="50800">
            <a:solidFill>
              <a:srgbClr val="BE1A0E"/>
            </a:solidFill>
            <a:miter lim="400000"/>
            <a:tailEnd type="triangle"/>
          </a:ln>
        </p:spPr>
        <p:txBody>
          <a:bodyPr lIns="45719" rIns="45719"/>
          <a:lstStyle/>
          <a:p>
            <a:endParaRPr/>
          </a:p>
        </p:txBody>
      </p:sp>
      <p:sp>
        <p:nvSpPr>
          <p:cNvPr id="417" name="四角形"/>
          <p:cNvSpPr/>
          <p:nvPr/>
        </p:nvSpPr>
        <p:spPr>
          <a:xfrm>
            <a:off x="1186832" y="3410521"/>
            <a:ext cx="2912417" cy="3131374"/>
          </a:xfrm>
          <a:prstGeom prst="rect">
            <a:avLst/>
          </a:prstGeom>
          <a:ln w="50800">
            <a:solidFill>
              <a:srgbClr val="DE1A00"/>
            </a:solidFill>
            <a:miter lim="400000"/>
          </a:ln>
        </p:spPr>
        <p:txBody>
          <a:bodyPr lIns="45719" rIns="45719" anchor="ctr"/>
          <a:lstStyle/>
          <a:p>
            <a:endParaRPr/>
          </a:p>
        </p:txBody>
      </p:sp>
      <p:sp>
        <p:nvSpPr>
          <p:cNvPr id="418" name="お申し込みボタン・特典 一目でわかる申し込みボタン・どこから申し込めばいいかわかりやすい 参加特典が明確（お得さがわかる） 早期割引：限定性"/>
          <p:cNvSpPr txBox="1"/>
          <p:nvPr/>
        </p:nvSpPr>
        <p:spPr>
          <a:xfrm>
            <a:off x="4699248" y="4007876"/>
            <a:ext cx="6908552" cy="1936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32587" indent="-132587" defTabSz="530351">
              <a:lnSpc>
                <a:spcPct val="150000"/>
              </a:lnSpc>
              <a:spcBef>
                <a:spcPts val="500"/>
              </a:spcBef>
              <a:buSzPct val="100000"/>
              <a:buFont typeface="Arial"/>
              <a:buChar char="•"/>
              <a:defRPr sz="1624">
                <a:latin typeface="+mj-lt"/>
                <a:ea typeface="+mj-ea"/>
                <a:cs typeface="+mj-cs"/>
                <a:sym typeface="游ゴシック"/>
              </a:defRPr>
            </a:pPr>
            <a:r>
              <a:rPr b="1"/>
              <a:t>お申し込みボタン・特典</a:t>
            </a:r>
            <a:r>
              <a:t/>
            </a:r>
            <a:br/>
            <a:r>
              <a:t>一目でわかる申し込みボタン・どこから申し込めばいいかわかりやすい</a:t>
            </a:r>
            <a:br/>
            <a:r>
              <a:t>参加特典が明確（お得さがわかる）</a:t>
            </a:r>
            <a:br/>
            <a:r>
              <a:t>早期割引：限定性</a:t>
            </a:r>
          </a:p>
        </p:txBody>
      </p:sp>
      <p:sp>
        <p:nvSpPr>
          <p:cNvPr id="419" name="線"/>
          <p:cNvSpPr/>
          <p:nvPr/>
        </p:nvSpPr>
        <p:spPr>
          <a:xfrm flipH="1">
            <a:off x="4148084" y="4589938"/>
            <a:ext cx="524875" cy="1"/>
          </a:xfrm>
          <a:prstGeom prst="line">
            <a:avLst/>
          </a:prstGeom>
          <a:ln w="50800">
            <a:solidFill>
              <a:srgbClr val="BE1A0E"/>
            </a:solidFill>
            <a:miter lim="400000"/>
            <a:tailEnd type="triangle"/>
          </a:ln>
        </p:spPr>
        <p:txBody>
          <a:bodyPr lIns="45719" rIns="45719"/>
          <a:lstStyle/>
          <a:p>
            <a:endParaRPr/>
          </a:p>
        </p:txBody>
      </p:sp>
      <p:sp>
        <p:nvSpPr>
          <p:cNvPr id="420" name="線"/>
          <p:cNvSpPr/>
          <p:nvPr/>
        </p:nvSpPr>
        <p:spPr>
          <a:xfrm flipH="1">
            <a:off x="4150937" y="1881351"/>
            <a:ext cx="472298" cy="1"/>
          </a:xfrm>
          <a:prstGeom prst="line">
            <a:avLst/>
          </a:prstGeom>
          <a:ln w="50800">
            <a:solidFill>
              <a:srgbClr val="BE1A0E"/>
            </a:solidFill>
            <a:miter lim="400000"/>
            <a:tailEnd type="triangle"/>
          </a:ln>
        </p:spPr>
        <p:txBody>
          <a:bodyPr lIns="45719" rIns="45719"/>
          <a:lstStyle/>
          <a:p>
            <a:endParaRPr/>
          </a:p>
        </p:txBody>
      </p:sp>
      <p:sp>
        <p:nvSpPr>
          <p:cNvPr id="421" name="限定性：期間限定"/>
          <p:cNvSpPr txBox="1"/>
          <p:nvPr/>
        </p:nvSpPr>
        <p:spPr>
          <a:xfrm>
            <a:off x="4699248" y="1784535"/>
            <a:ext cx="4814014" cy="398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p>
            <a:pPr marL="228600" indent="-228600">
              <a:lnSpc>
                <a:spcPct val="150000"/>
              </a:lnSpc>
              <a:spcBef>
                <a:spcPts val="1000"/>
              </a:spcBef>
              <a:buSzPct val="100000"/>
              <a:buFont typeface="Arial"/>
              <a:buChar char="•"/>
              <a:defRPr sz="1600">
                <a:latin typeface="+mj-lt"/>
                <a:ea typeface="+mj-ea"/>
                <a:cs typeface="+mj-cs"/>
                <a:sym typeface="游ゴシック"/>
              </a:defRPr>
            </a:pPr>
            <a:r>
              <a:rPr b="1"/>
              <a:t>限定性</a:t>
            </a:r>
            <a:r>
              <a:t>：期間限定</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タイトル 1"/>
          <p:cNvSpPr txBox="1">
            <a:spLocks noGrp="1"/>
          </p:cNvSpPr>
          <p:nvPr>
            <p:ph type="title"/>
          </p:nvPr>
        </p:nvSpPr>
        <p:spPr>
          <a:xfrm>
            <a:off x="838200" y="365125"/>
            <a:ext cx="10515600" cy="1325563"/>
          </a:xfrm>
          <a:prstGeom prst="rect">
            <a:avLst/>
          </a:prstGeom>
        </p:spPr>
        <p:txBody>
          <a:bodyPr/>
          <a:lstStyle/>
          <a:p>
            <a:r>
              <a:t>プレ講座（プレプロモーション）</a:t>
            </a:r>
          </a:p>
        </p:txBody>
      </p:sp>
      <p:sp>
        <p:nvSpPr>
          <p:cNvPr id="69" name="コンテンツ プレースホルダー 2"/>
          <p:cNvSpPr txBox="1">
            <a:spLocks noGrp="1"/>
          </p:cNvSpPr>
          <p:nvPr>
            <p:ph type="body" idx="1"/>
          </p:nvPr>
        </p:nvSpPr>
        <p:spPr>
          <a:xfrm>
            <a:off x="838200" y="1825624"/>
            <a:ext cx="10515600" cy="4437154"/>
          </a:xfrm>
          <a:prstGeom prst="rect">
            <a:avLst/>
          </a:prstGeom>
        </p:spPr>
        <p:txBody>
          <a:bodyPr>
            <a:normAutofit lnSpcReduction="10000"/>
          </a:bodyPr>
          <a:lstStyle/>
          <a:p>
            <a:pPr marL="224027" indent="-224027" defTabSz="896111">
              <a:lnSpc>
                <a:spcPct val="120000"/>
              </a:lnSpc>
              <a:spcBef>
                <a:spcPts val="900"/>
              </a:spcBef>
              <a:defRPr sz="1078"/>
            </a:pPr>
            <a:r>
              <a:rPr sz="1800" dirty="0"/>
              <a:t>1回：情報発信の全体図</a:t>
            </a:r>
            <a:br>
              <a:rPr sz="1800" dirty="0"/>
            </a:br>
            <a:r>
              <a:rPr sz="1800" dirty="0"/>
              <a:t>　　　→</a:t>
            </a:r>
            <a:r>
              <a:rPr sz="1800" dirty="0" err="1"/>
              <a:t>プレ講座の全体図＆各自の現状の把握</a:t>
            </a:r>
            <a:endParaRPr sz="1800" dirty="0"/>
          </a:p>
          <a:p>
            <a:pPr marL="0" indent="0" defTabSz="896111">
              <a:lnSpc>
                <a:spcPct val="120000"/>
              </a:lnSpc>
              <a:spcBef>
                <a:spcPts val="900"/>
              </a:spcBef>
              <a:buSzTx/>
              <a:buNone/>
              <a:defRPr sz="1078"/>
            </a:pPr>
            <a:r>
              <a:rPr sz="1800" dirty="0"/>
              <a:t>　　</a:t>
            </a:r>
            <a:r>
              <a:rPr sz="1800" dirty="0" err="1"/>
              <a:t>宿題：情報発信シートの完成</a:t>
            </a:r>
            <a:endParaRPr sz="1800" dirty="0"/>
          </a:p>
          <a:p>
            <a:pPr marL="224027" indent="-224027" defTabSz="896111">
              <a:lnSpc>
                <a:spcPct val="120000"/>
              </a:lnSpc>
              <a:spcBef>
                <a:spcPts val="900"/>
              </a:spcBef>
              <a:defRPr sz="1078" b="1">
                <a:solidFill>
                  <a:srgbClr val="FF0000"/>
                </a:solidFill>
              </a:defRPr>
            </a:pPr>
            <a:r>
              <a:rPr sz="1800" dirty="0"/>
              <a:t>2回：説明会LP作成（説明会へ来るベネフィットの明確化）</a:t>
            </a:r>
            <a:br>
              <a:rPr sz="1800" dirty="0"/>
            </a:br>
            <a:r>
              <a:rPr sz="1800" dirty="0"/>
              <a:t>　　  （</a:t>
            </a:r>
            <a:r>
              <a:rPr sz="1800" dirty="0" err="1"/>
              <a:t>申込みページ）の理想の説明</a:t>
            </a:r>
            <a:endParaRPr sz="1800" dirty="0"/>
          </a:p>
          <a:p>
            <a:pPr marL="224027" indent="-224027" defTabSz="896111">
              <a:lnSpc>
                <a:spcPct val="120000"/>
              </a:lnSpc>
              <a:spcBef>
                <a:spcPts val="900"/>
              </a:spcBef>
              <a:defRPr sz="1078"/>
            </a:pPr>
            <a:r>
              <a:rPr sz="1800" dirty="0"/>
              <a:t>3回：説明会LP作成＆参加者の添削</a:t>
            </a:r>
          </a:p>
          <a:p>
            <a:pPr marL="224027" indent="-224027" defTabSz="896111">
              <a:lnSpc>
                <a:spcPct val="120000"/>
              </a:lnSpc>
              <a:spcBef>
                <a:spcPts val="900"/>
              </a:spcBef>
              <a:defRPr sz="1078"/>
            </a:pPr>
            <a:r>
              <a:rPr sz="1800" dirty="0"/>
              <a:t>4回：メルマガ作り（説明会までのステップの明確化）</a:t>
            </a:r>
          </a:p>
          <a:p>
            <a:pPr marL="224027" indent="-224027" defTabSz="896111">
              <a:lnSpc>
                <a:spcPct val="120000"/>
              </a:lnSpc>
              <a:spcBef>
                <a:spcPts val="900"/>
              </a:spcBef>
              <a:defRPr sz="1078"/>
            </a:pPr>
            <a:r>
              <a:rPr sz="1800" dirty="0"/>
              <a:t>5回：メルマガ作り（フォローメールの作り方</a:t>
            </a:r>
            <a:r>
              <a:rPr dirty="0"/>
              <a:t/>
            </a:r>
            <a:br>
              <a:rPr dirty="0"/>
            </a:br>
            <a:r>
              <a:rPr dirty="0" smtClean="0"/>
              <a:t>（</a:t>
            </a:r>
            <a:r>
              <a:rPr dirty="0" err="1"/>
              <a:t>説明会に申し込んだけど来なかった人、説明会に来たけど申し込みをしなかった人</a:t>
            </a:r>
            <a:r>
              <a:rPr dirty="0"/>
              <a:t>）</a:t>
            </a:r>
            <a:br>
              <a:rPr dirty="0"/>
            </a:br>
            <a:r>
              <a:rPr dirty="0"/>
              <a:t>　</a:t>
            </a:r>
            <a:r>
              <a:rPr dirty="0" err="1" smtClean="0"/>
              <a:t>発展</a:t>
            </a:r>
            <a:r>
              <a:rPr dirty="0" err="1"/>
              <a:t>：ブログ＆SNSの効果的な使い方（オプトさせる方法</a:t>
            </a:r>
            <a:r>
              <a:rPr dirty="0"/>
              <a:t>）</a:t>
            </a:r>
          </a:p>
          <a:p>
            <a:pPr marL="0" indent="0" defTabSz="896111">
              <a:lnSpc>
                <a:spcPct val="120000"/>
              </a:lnSpc>
              <a:spcBef>
                <a:spcPts val="900"/>
              </a:spcBef>
              <a:buSzTx/>
              <a:buNone/>
              <a:defRPr sz="1078"/>
            </a:pPr>
            <a:r>
              <a:rPr dirty="0"/>
              <a:t>※ソムリエ協会→説明会に申し込んだけど来なかった人、説明会に来たけど申し込みをしなかった人がすでに5日間の設定がある。</a:t>
            </a:r>
            <a:br>
              <a:rPr dirty="0"/>
            </a:br>
            <a:r>
              <a:rPr dirty="0"/>
              <a:t>　</a:t>
            </a:r>
            <a:r>
              <a:rPr dirty="0" err="1"/>
              <a:t>参加しなかった壁は、お金の問題か家族の反対がある。動画などを配布されている</a:t>
            </a:r>
            <a:r>
              <a:rPr dirty="0"/>
              <a:t>。）</a:t>
            </a:r>
          </a:p>
          <a:p>
            <a:pPr marL="0" indent="0" defTabSz="896111">
              <a:lnSpc>
                <a:spcPct val="120000"/>
              </a:lnSpc>
              <a:spcBef>
                <a:spcPts val="900"/>
              </a:spcBef>
              <a:buSzTx/>
              <a:buNone/>
              <a:defRPr sz="1078"/>
            </a:pPr>
            <a:r>
              <a:rPr dirty="0"/>
              <a:t>※</a:t>
            </a:r>
            <a:r>
              <a:rPr dirty="0" err="1"/>
              <a:t>HPの導線改善や、WEB集客の方法など</a:t>
            </a:r>
            <a:r>
              <a:rPr dirty="0" smtClean="0"/>
              <a:t>。</a:t>
            </a: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1-2.ヘッダー例：マネカツ"/>
          <p:cNvSpPr txBox="1">
            <a:spLocks noGrp="1"/>
          </p:cNvSpPr>
          <p:nvPr>
            <p:ph type="title"/>
          </p:nvPr>
        </p:nvSpPr>
        <p:spPr>
          <a:prstGeom prst="rect">
            <a:avLst/>
          </a:prstGeom>
        </p:spPr>
        <p:txBody>
          <a:bodyPr/>
          <a:lstStyle/>
          <a:p>
            <a:r>
              <a:t>1-2.ヘッダー例：マネカツ</a:t>
            </a:r>
          </a:p>
        </p:txBody>
      </p:sp>
      <p:sp>
        <p:nvSpPr>
          <p:cNvPr id="424" name="魅力的なキャッチコピー 女子会みたいな：難しいお金の勉強→簡単＆楽しさを演出 高年収女性女性のためのスマート資産運用術：どんなメリットがあるか、を明確に表現。"/>
          <p:cNvSpPr txBox="1">
            <a:spLocks noGrp="1"/>
          </p:cNvSpPr>
          <p:nvPr>
            <p:ph type="body" sz="quarter" idx="1"/>
          </p:nvPr>
        </p:nvSpPr>
        <p:spPr>
          <a:xfrm>
            <a:off x="4699248" y="1901825"/>
            <a:ext cx="7349282" cy="1457723"/>
          </a:xfrm>
          <a:prstGeom prst="rect">
            <a:avLst/>
          </a:prstGeom>
        </p:spPr>
        <p:txBody>
          <a:bodyPr/>
          <a:lstStyle/>
          <a:p>
            <a:pPr marL="114300" indent="-114300" defTabSz="457200">
              <a:spcBef>
                <a:spcPts val="500"/>
              </a:spcBef>
              <a:defRPr sz="1400"/>
            </a:pPr>
            <a:r>
              <a:rPr b="1"/>
              <a:t>魅力的なキャッチコピー</a:t>
            </a:r>
            <a:r>
              <a:t/>
            </a:r>
            <a:br/>
            <a:r>
              <a:t>女子会みたいな：難しいお金の勉強→簡単＆楽しさを演出</a:t>
            </a:r>
            <a:br/>
            <a:r>
              <a:t>高年収女性女性のためのスマート資産運用術：どんなメリットがあるか、を明確に表現。</a:t>
            </a:r>
          </a:p>
        </p:txBody>
      </p:sp>
      <p:pic>
        <p:nvPicPr>
          <p:cNvPr id="425" name="image9.png" descr="image9.png"/>
          <p:cNvPicPr>
            <a:picLocks noChangeAspect="1"/>
          </p:cNvPicPr>
          <p:nvPr/>
        </p:nvPicPr>
        <p:blipFill>
          <a:blip r:embed="rId2">
            <a:extLst/>
          </a:blip>
          <a:stretch>
            <a:fillRect/>
          </a:stretch>
        </p:blipFill>
        <p:spPr>
          <a:xfrm>
            <a:off x="641147" y="1845639"/>
            <a:ext cx="3698988" cy="4393088"/>
          </a:xfrm>
          <a:prstGeom prst="rect">
            <a:avLst/>
          </a:prstGeom>
          <a:ln w="12700">
            <a:miter lim="400000"/>
          </a:ln>
        </p:spPr>
      </p:pic>
      <p:grpSp>
        <p:nvGrpSpPr>
          <p:cNvPr id="428" name="グループ"/>
          <p:cNvGrpSpPr/>
          <p:nvPr/>
        </p:nvGrpSpPr>
        <p:grpSpPr>
          <a:xfrm>
            <a:off x="1037286" y="2477356"/>
            <a:ext cx="3696130" cy="1809584"/>
            <a:chOff x="0" y="0"/>
            <a:chExt cx="3696129" cy="1809583"/>
          </a:xfrm>
        </p:grpSpPr>
        <p:sp>
          <p:nvSpPr>
            <p:cNvPr id="426" name="四角形"/>
            <p:cNvSpPr/>
            <p:nvPr/>
          </p:nvSpPr>
          <p:spPr>
            <a:xfrm>
              <a:off x="0" y="378303"/>
              <a:ext cx="2906709" cy="1431281"/>
            </a:xfrm>
            <a:prstGeom prst="rect">
              <a:avLst/>
            </a:prstGeom>
            <a:noFill/>
            <a:ln w="50800" cap="flat">
              <a:solidFill>
                <a:srgbClr val="DE1A00"/>
              </a:solidFill>
              <a:prstDash val="solid"/>
              <a:miter lim="400000"/>
            </a:ln>
            <a:effectLst/>
          </p:spPr>
          <p:txBody>
            <a:bodyPr wrap="square" lIns="45719" tIns="45719" rIns="45719" bIns="45719" numCol="1" anchor="ctr">
              <a:noAutofit/>
            </a:bodyPr>
            <a:lstStyle/>
            <a:p>
              <a:endParaRPr/>
            </a:p>
          </p:txBody>
        </p:sp>
        <p:sp>
          <p:nvSpPr>
            <p:cNvPr id="427" name="線"/>
            <p:cNvSpPr/>
            <p:nvPr/>
          </p:nvSpPr>
          <p:spPr>
            <a:xfrm flipH="1">
              <a:off x="2907898" y="-1"/>
              <a:ext cx="788232" cy="788232"/>
            </a:xfrm>
            <a:prstGeom prst="line">
              <a:avLst/>
            </a:prstGeom>
            <a:noFill/>
            <a:ln w="50800" cap="flat">
              <a:solidFill>
                <a:srgbClr val="BE1A0E"/>
              </a:solidFill>
              <a:prstDash val="solid"/>
              <a:miter lim="400000"/>
              <a:tailEnd type="triangle" w="med" len="med"/>
            </a:ln>
            <a:effectLst/>
          </p:spPr>
          <p:txBody>
            <a:bodyPr wrap="square" lIns="45719" tIns="45719" rIns="45719" bIns="45719" numCol="1" anchor="t">
              <a:noAutofit/>
            </a:bodyPr>
            <a:lstStyle/>
            <a:p>
              <a:endParaRPr/>
            </a:p>
          </p:txBody>
        </p:sp>
      </p:grpSp>
      <p:grpSp>
        <p:nvGrpSpPr>
          <p:cNvPr id="432" name="グループ"/>
          <p:cNvGrpSpPr/>
          <p:nvPr/>
        </p:nvGrpSpPr>
        <p:grpSpPr>
          <a:xfrm>
            <a:off x="1497537" y="3417479"/>
            <a:ext cx="10110263" cy="1609732"/>
            <a:chOff x="0" y="0"/>
            <a:chExt cx="10110262" cy="1609731"/>
          </a:xfrm>
        </p:grpSpPr>
        <p:sp>
          <p:nvSpPr>
            <p:cNvPr id="429" name="四角形"/>
            <p:cNvSpPr/>
            <p:nvPr/>
          </p:nvSpPr>
          <p:spPr>
            <a:xfrm>
              <a:off x="0" y="973788"/>
              <a:ext cx="2170357" cy="635944"/>
            </a:xfrm>
            <a:prstGeom prst="rect">
              <a:avLst/>
            </a:prstGeom>
            <a:noFill/>
            <a:ln w="50800" cap="flat">
              <a:solidFill>
                <a:srgbClr val="DE1A00"/>
              </a:solidFill>
              <a:prstDash val="solid"/>
              <a:miter lim="400000"/>
            </a:ln>
            <a:effectLst/>
          </p:spPr>
          <p:txBody>
            <a:bodyPr wrap="square" lIns="45719" tIns="45719" rIns="45719" bIns="45719" numCol="1" anchor="ctr">
              <a:noAutofit/>
            </a:bodyPr>
            <a:lstStyle/>
            <a:p>
              <a:endParaRPr/>
            </a:p>
          </p:txBody>
        </p:sp>
        <p:sp>
          <p:nvSpPr>
            <p:cNvPr id="430" name="お申し込みボタン・特典 一目でわかる申し込みボタン・どこから申し込めばいいかわかりやすい 参加無料・参加特典（プレゼント）が明確（お得さがわかる）"/>
            <p:cNvSpPr txBox="1"/>
            <p:nvPr/>
          </p:nvSpPr>
          <p:spPr>
            <a:xfrm>
              <a:off x="3201710" y="0"/>
              <a:ext cx="6908553" cy="11641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rmAutofit/>
            </a:bodyPr>
            <a:lstStyle/>
            <a:p>
              <a:pPr marL="123444" indent="-123444" defTabSz="493776">
                <a:lnSpc>
                  <a:spcPct val="150000"/>
                </a:lnSpc>
                <a:spcBef>
                  <a:spcPts val="500"/>
                </a:spcBef>
                <a:buSzPct val="100000"/>
                <a:buFont typeface="Arial"/>
                <a:buChar char="•"/>
                <a:defRPr sz="1512">
                  <a:latin typeface="+mj-lt"/>
                  <a:ea typeface="+mj-ea"/>
                  <a:cs typeface="+mj-cs"/>
                  <a:sym typeface="游ゴシック"/>
                </a:defRPr>
              </a:pPr>
              <a:r>
                <a:rPr b="1"/>
                <a:t>お申し込みボタン・特典</a:t>
              </a:r>
              <a:r>
                <a:t/>
              </a:r>
              <a:br/>
              <a:r>
                <a:t>一目でわかる申し込みボタン・どこから申し込めばいいかわかりやすい</a:t>
              </a:r>
              <a:br/>
              <a:r>
                <a:t>参加無料・参加特典（プレゼント）が明確（お得さがわかる）</a:t>
              </a:r>
            </a:p>
          </p:txBody>
        </p:sp>
        <p:sp>
          <p:nvSpPr>
            <p:cNvPr id="431" name="線"/>
            <p:cNvSpPr/>
            <p:nvPr/>
          </p:nvSpPr>
          <p:spPr>
            <a:xfrm flipH="1">
              <a:off x="2193647" y="765833"/>
              <a:ext cx="996941" cy="665062"/>
            </a:xfrm>
            <a:prstGeom prst="line">
              <a:avLst/>
            </a:prstGeom>
            <a:noFill/>
            <a:ln w="50800" cap="flat">
              <a:solidFill>
                <a:srgbClr val="BE1A0E"/>
              </a:solidFill>
              <a:prstDash val="solid"/>
              <a:miter lim="400000"/>
              <a:tailEnd type="triangle" w="med" len="med"/>
            </a:ln>
            <a:effectLst/>
          </p:spPr>
          <p:txBody>
            <a:bodyPr wrap="square" lIns="45719" tIns="45719" rIns="45719" bIns="45719" numCol="1" anchor="t">
              <a:noAutofit/>
            </a:bodyPr>
            <a:lstStyle/>
            <a:p>
              <a:endParaRPr/>
            </a:p>
          </p:txBody>
        </p:sp>
      </p:grpSp>
      <p:grpSp>
        <p:nvGrpSpPr>
          <p:cNvPr id="436" name="グループ"/>
          <p:cNvGrpSpPr/>
          <p:nvPr/>
        </p:nvGrpSpPr>
        <p:grpSpPr>
          <a:xfrm>
            <a:off x="2018237" y="4797425"/>
            <a:ext cx="7495025" cy="1192952"/>
            <a:chOff x="0" y="0"/>
            <a:chExt cx="7495024" cy="1192951"/>
          </a:xfrm>
        </p:grpSpPr>
        <p:sp>
          <p:nvSpPr>
            <p:cNvPr id="433" name="四角形"/>
            <p:cNvSpPr/>
            <p:nvPr/>
          </p:nvSpPr>
          <p:spPr>
            <a:xfrm>
              <a:off x="0" y="279643"/>
              <a:ext cx="2170357" cy="913309"/>
            </a:xfrm>
            <a:prstGeom prst="rect">
              <a:avLst/>
            </a:prstGeom>
            <a:noFill/>
            <a:ln w="50800" cap="flat">
              <a:solidFill>
                <a:srgbClr val="DE1A00"/>
              </a:solidFill>
              <a:prstDash val="solid"/>
              <a:miter lim="400000"/>
            </a:ln>
            <a:effectLst/>
          </p:spPr>
          <p:txBody>
            <a:bodyPr wrap="square" lIns="45719" tIns="45719" rIns="45719" bIns="45719" numCol="1" anchor="ctr">
              <a:noAutofit/>
            </a:bodyPr>
            <a:lstStyle/>
            <a:p>
              <a:endParaRPr/>
            </a:p>
          </p:txBody>
        </p:sp>
        <p:sp>
          <p:nvSpPr>
            <p:cNvPr id="434" name="サービスの実績（具体的な数字・実績者） 信頼性・安心感を与えられる"/>
            <p:cNvSpPr txBox="1"/>
            <p:nvPr/>
          </p:nvSpPr>
          <p:spPr>
            <a:xfrm>
              <a:off x="2681010" y="0"/>
              <a:ext cx="4814015" cy="7397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rmAutofit lnSpcReduction="10000"/>
            </a:bodyPr>
            <a:lstStyle/>
            <a:p>
              <a:pPr marL="123444" indent="-123444" defTabSz="493776">
                <a:lnSpc>
                  <a:spcPct val="150000"/>
                </a:lnSpc>
                <a:spcBef>
                  <a:spcPts val="500"/>
                </a:spcBef>
                <a:buSzPct val="100000"/>
                <a:buFont typeface="Arial"/>
                <a:buChar char="•"/>
                <a:defRPr sz="1512">
                  <a:latin typeface="+mj-lt"/>
                  <a:ea typeface="+mj-ea"/>
                  <a:cs typeface="+mj-cs"/>
                  <a:sym typeface="游ゴシック"/>
                </a:defRPr>
              </a:pPr>
              <a:r>
                <a:rPr b="1"/>
                <a:t>サービスの実績（具体的な数字・実績者）</a:t>
              </a:r>
              <a:br>
                <a:rPr b="1"/>
              </a:br>
              <a:r>
                <a:t>信頼性・安心感を与えられる</a:t>
              </a:r>
            </a:p>
          </p:txBody>
        </p:sp>
        <p:sp>
          <p:nvSpPr>
            <p:cNvPr id="435" name="線"/>
            <p:cNvSpPr/>
            <p:nvPr/>
          </p:nvSpPr>
          <p:spPr>
            <a:xfrm flipH="1">
              <a:off x="2206347" y="516264"/>
              <a:ext cx="446112" cy="446111"/>
            </a:xfrm>
            <a:prstGeom prst="line">
              <a:avLst/>
            </a:prstGeom>
            <a:noFill/>
            <a:ln w="50800" cap="flat">
              <a:solidFill>
                <a:srgbClr val="BE1A0E"/>
              </a:solidFill>
              <a:prstDash val="solid"/>
              <a:miter lim="400000"/>
              <a:tailEnd type="triangle" w="med" len="med"/>
            </a:ln>
            <a:effectLst/>
          </p:spPr>
          <p:txBody>
            <a:bodyPr wrap="square" lIns="45719" tIns="45719" rIns="45719" bIns="45719" numCol="1" anchor="t">
              <a:noAutofit/>
            </a:bodyPr>
            <a:lstStyle/>
            <a:p>
              <a:endParaRPr/>
            </a:p>
          </p:txBody>
        </p:sp>
      </p:grpSp>
      <p:sp>
        <p:nvSpPr>
          <p:cNvPr id="437" name="デザイン 画像を載せるとサービスやターゲットのイメージがしやすい"/>
          <p:cNvSpPr txBox="1"/>
          <p:nvPr/>
        </p:nvSpPr>
        <p:spPr>
          <a:xfrm>
            <a:off x="4699248" y="5753011"/>
            <a:ext cx="4814014" cy="739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a:bodyPr>
          <a:lstStyle/>
          <a:p>
            <a:pPr marL="109727" indent="-109727" defTabSz="438911">
              <a:lnSpc>
                <a:spcPct val="150000"/>
              </a:lnSpc>
              <a:spcBef>
                <a:spcPts val="400"/>
              </a:spcBef>
              <a:buSzPct val="100000"/>
              <a:buFont typeface="Arial"/>
              <a:buChar char="•"/>
              <a:defRPr sz="1344">
                <a:latin typeface="+mj-lt"/>
                <a:ea typeface="+mj-ea"/>
                <a:cs typeface="+mj-cs"/>
                <a:sym typeface="游ゴシック"/>
              </a:defRPr>
            </a:pPr>
            <a:r>
              <a:rPr b="1"/>
              <a:t>デザイン</a:t>
            </a:r>
            <a:r>
              <a:t/>
            </a:r>
            <a:br/>
            <a:r>
              <a:t>画像を載せるとサービスやターゲットのイメージがしやすい</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1-3.ヘッダー例：ペライチ講座"/>
          <p:cNvSpPr txBox="1">
            <a:spLocks noGrp="1"/>
          </p:cNvSpPr>
          <p:nvPr>
            <p:ph type="title"/>
          </p:nvPr>
        </p:nvSpPr>
        <p:spPr>
          <a:prstGeom prst="rect">
            <a:avLst/>
          </a:prstGeom>
        </p:spPr>
        <p:txBody>
          <a:bodyPr/>
          <a:lstStyle/>
          <a:p>
            <a:r>
              <a:t>1-3.ヘッダー例：ペライチ講座</a:t>
            </a:r>
          </a:p>
        </p:txBody>
      </p:sp>
      <p:pic>
        <p:nvPicPr>
          <p:cNvPr id="440" name="image8.png" descr="image8.png"/>
          <p:cNvPicPr>
            <a:picLocks noChangeAspect="1"/>
          </p:cNvPicPr>
          <p:nvPr/>
        </p:nvPicPr>
        <p:blipFill>
          <a:blip r:embed="rId2">
            <a:extLst/>
          </a:blip>
          <a:stretch>
            <a:fillRect/>
          </a:stretch>
        </p:blipFill>
        <p:spPr>
          <a:xfrm>
            <a:off x="1196842" y="1837614"/>
            <a:ext cx="2750099" cy="4670703"/>
          </a:xfrm>
          <a:prstGeom prst="rect">
            <a:avLst/>
          </a:prstGeom>
          <a:ln w="12700">
            <a:miter lim="400000"/>
          </a:ln>
        </p:spPr>
      </p:pic>
      <p:sp>
        <p:nvSpPr>
          <p:cNvPr id="441" name="魅力的なキャッチコピー 女性むけ・世界一やさしい・パソコンが苦手・自動で集客できる おしゃれ・低コスト。"/>
          <p:cNvSpPr txBox="1">
            <a:spLocks noGrp="1"/>
          </p:cNvSpPr>
          <p:nvPr>
            <p:ph type="body" sz="quarter" idx="1"/>
          </p:nvPr>
        </p:nvSpPr>
        <p:spPr>
          <a:xfrm>
            <a:off x="4800848" y="1851025"/>
            <a:ext cx="6908552" cy="1164125"/>
          </a:xfrm>
          <a:prstGeom prst="rect">
            <a:avLst/>
          </a:prstGeom>
        </p:spPr>
        <p:txBody>
          <a:bodyPr/>
          <a:lstStyle/>
          <a:p>
            <a:pPr marL="123444" indent="-123444" defTabSz="493776">
              <a:spcBef>
                <a:spcPts val="500"/>
              </a:spcBef>
              <a:defRPr sz="1512"/>
            </a:pPr>
            <a:r>
              <a:rPr b="1"/>
              <a:t>魅力的なキャッチコピー</a:t>
            </a:r>
            <a:r>
              <a:t/>
            </a:r>
            <a:br/>
            <a:r>
              <a:t>女性むけ・世界一やさしい・パソコンが苦手・自動で集客できる</a:t>
            </a:r>
            <a:br/>
            <a:r>
              <a:t>おしゃれ・低コスト。</a:t>
            </a:r>
          </a:p>
        </p:txBody>
      </p:sp>
      <p:sp>
        <p:nvSpPr>
          <p:cNvPr id="442" name="四角形"/>
          <p:cNvSpPr/>
          <p:nvPr/>
        </p:nvSpPr>
        <p:spPr>
          <a:xfrm>
            <a:off x="1138886" y="2039387"/>
            <a:ext cx="2906709" cy="2041774"/>
          </a:xfrm>
          <a:prstGeom prst="rect">
            <a:avLst/>
          </a:prstGeom>
          <a:ln w="50800">
            <a:solidFill>
              <a:srgbClr val="DE1A00"/>
            </a:solidFill>
            <a:miter lim="400000"/>
          </a:ln>
        </p:spPr>
        <p:txBody>
          <a:bodyPr lIns="45719" rIns="45719" anchor="ctr"/>
          <a:lstStyle/>
          <a:p>
            <a:endParaRPr/>
          </a:p>
        </p:txBody>
      </p:sp>
      <p:sp>
        <p:nvSpPr>
          <p:cNvPr id="443" name="線"/>
          <p:cNvSpPr/>
          <p:nvPr/>
        </p:nvSpPr>
        <p:spPr>
          <a:xfrm flipH="1">
            <a:off x="4046785" y="2426556"/>
            <a:ext cx="788231" cy="788231"/>
          </a:xfrm>
          <a:prstGeom prst="line">
            <a:avLst/>
          </a:prstGeom>
          <a:ln w="50800">
            <a:solidFill>
              <a:srgbClr val="BE1A0E"/>
            </a:solidFill>
            <a:miter lim="400000"/>
            <a:tailEnd type="triangle"/>
          </a:ln>
        </p:spPr>
        <p:txBody>
          <a:bodyPr lIns="45719" rIns="45719"/>
          <a:lstStyle/>
          <a:p>
            <a:endParaRPr/>
          </a:p>
        </p:txBody>
      </p:sp>
      <p:sp>
        <p:nvSpPr>
          <p:cNvPr id="444" name="デザイン 画像を載せるとサービスやターゲットのイメージがしやすい"/>
          <p:cNvSpPr txBox="1"/>
          <p:nvPr/>
        </p:nvSpPr>
        <p:spPr>
          <a:xfrm>
            <a:off x="4889748" y="3441611"/>
            <a:ext cx="5711646" cy="739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lnSpcReduction="10000"/>
          </a:bodyPr>
          <a:lstStyle/>
          <a:p>
            <a:pPr marL="123444" indent="-123444" defTabSz="493776">
              <a:lnSpc>
                <a:spcPct val="150000"/>
              </a:lnSpc>
              <a:spcBef>
                <a:spcPts val="500"/>
              </a:spcBef>
              <a:buSzPct val="100000"/>
              <a:buFont typeface="Arial"/>
              <a:buChar char="•"/>
              <a:defRPr sz="1512">
                <a:latin typeface="+mj-lt"/>
                <a:ea typeface="+mj-ea"/>
                <a:cs typeface="+mj-cs"/>
                <a:sym typeface="游ゴシック"/>
              </a:defRPr>
            </a:pPr>
            <a:r>
              <a:rPr b="1"/>
              <a:t>デザイン</a:t>
            </a:r>
            <a:r>
              <a:t/>
            </a:r>
            <a:br/>
            <a:r>
              <a:t>画像を載せるとサービスやターゲットのイメージがしやすい</a:t>
            </a:r>
          </a:p>
        </p:txBody>
      </p:sp>
      <p:sp>
        <p:nvSpPr>
          <p:cNvPr id="445" name="四角形"/>
          <p:cNvSpPr/>
          <p:nvPr/>
        </p:nvSpPr>
        <p:spPr>
          <a:xfrm>
            <a:off x="1118537" y="4160287"/>
            <a:ext cx="2906709" cy="1922066"/>
          </a:xfrm>
          <a:prstGeom prst="rect">
            <a:avLst/>
          </a:prstGeom>
          <a:ln w="50800">
            <a:solidFill>
              <a:srgbClr val="DE1A00"/>
            </a:solidFill>
            <a:miter lim="400000"/>
          </a:ln>
        </p:spPr>
        <p:txBody>
          <a:bodyPr lIns="45719" rIns="45719" anchor="ctr"/>
          <a:lstStyle/>
          <a:p>
            <a:endParaRPr/>
          </a:p>
        </p:txBody>
      </p:sp>
      <p:sp>
        <p:nvSpPr>
          <p:cNvPr id="446" name="線"/>
          <p:cNvSpPr/>
          <p:nvPr/>
        </p:nvSpPr>
        <p:spPr>
          <a:xfrm flipH="1">
            <a:off x="4067101" y="4153756"/>
            <a:ext cx="788231" cy="788231"/>
          </a:xfrm>
          <a:prstGeom prst="line">
            <a:avLst/>
          </a:prstGeom>
          <a:ln w="50800">
            <a:solidFill>
              <a:srgbClr val="BE1A0E"/>
            </a:solidFill>
            <a:miter lim="400000"/>
            <a:tailEnd type="triangle"/>
          </a:ln>
        </p:spPr>
        <p:txBody>
          <a:bodyPr lIns="45719" rIns="45719"/>
          <a:lstStyle/>
          <a:p>
            <a:endParaRPr/>
          </a:p>
        </p:txBody>
      </p:sp>
      <p:sp>
        <p:nvSpPr>
          <p:cNvPr id="447" name="四角形"/>
          <p:cNvSpPr/>
          <p:nvPr/>
        </p:nvSpPr>
        <p:spPr>
          <a:xfrm>
            <a:off x="1129237" y="6161479"/>
            <a:ext cx="2906709" cy="415399"/>
          </a:xfrm>
          <a:prstGeom prst="rect">
            <a:avLst/>
          </a:prstGeom>
          <a:ln w="50800">
            <a:solidFill>
              <a:srgbClr val="DE1A00"/>
            </a:solidFill>
            <a:miter lim="400000"/>
          </a:ln>
        </p:spPr>
        <p:txBody>
          <a:bodyPr lIns="45719" rIns="45719" anchor="ctr"/>
          <a:lstStyle/>
          <a:p>
            <a:endParaRPr/>
          </a:p>
        </p:txBody>
      </p:sp>
      <p:sp>
        <p:nvSpPr>
          <p:cNvPr id="448" name="お申し込み・問い合わせボタン 一目でわかる申し込みボタン・どこから申し込めばいいかわかりやすい"/>
          <p:cNvSpPr txBox="1"/>
          <p:nvPr/>
        </p:nvSpPr>
        <p:spPr>
          <a:xfrm>
            <a:off x="4889748" y="4787691"/>
            <a:ext cx="6010920" cy="914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28015" indent="-128015" defTabSz="512063">
              <a:lnSpc>
                <a:spcPct val="150000"/>
              </a:lnSpc>
              <a:spcBef>
                <a:spcPts val="500"/>
              </a:spcBef>
              <a:buSzPct val="100000"/>
              <a:buFont typeface="Arial"/>
              <a:buChar char="•"/>
              <a:defRPr sz="1568">
                <a:latin typeface="+mj-lt"/>
                <a:ea typeface="+mj-ea"/>
                <a:cs typeface="+mj-cs"/>
                <a:sym typeface="游ゴシック"/>
              </a:defRPr>
            </a:pPr>
            <a:r>
              <a:rPr b="1"/>
              <a:t>お申し込み・問い合わせボタン</a:t>
            </a:r>
            <a:br>
              <a:rPr b="1"/>
            </a:br>
            <a:r>
              <a:rPr sz="1400"/>
              <a:t>一目でわかる申し込みボタン・どこから申し込めばいいかわかりやすい</a:t>
            </a:r>
          </a:p>
        </p:txBody>
      </p:sp>
      <p:sp>
        <p:nvSpPr>
          <p:cNvPr id="449" name="線"/>
          <p:cNvSpPr/>
          <p:nvPr/>
        </p:nvSpPr>
        <p:spPr>
          <a:xfrm flipH="1">
            <a:off x="4058873" y="5538847"/>
            <a:ext cx="804687" cy="804687"/>
          </a:xfrm>
          <a:prstGeom prst="line">
            <a:avLst/>
          </a:prstGeom>
          <a:ln w="50800">
            <a:solidFill>
              <a:srgbClr val="BE1A0E"/>
            </a:solidFill>
            <a:miter lim="400000"/>
            <a:tailEnd type="triangle"/>
          </a:ln>
        </p:spPr>
        <p:txBody>
          <a:bodyPr lIns="45719" rIns="45719"/>
          <a:lstStyle/>
          <a:p>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2. 実績（お客様の声）"/>
          <p:cNvSpPr txBox="1">
            <a:spLocks noGrp="1"/>
          </p:cNvSpPr>
          <p:nvPr>
            <p:ph type="title"/>
          </p:nvPr>
        </p:nvSpPr>
        <p:spPr>
          <a:xfrm>
            <a:off x="838200" y="365125"/>
            <a:ext cx="10515600" cy="1325563"/>
          </a:xfrm>
          <a:prstGeom prst="rect">
            <a:avLst/>
          </a:prstGeom>
        </p:spPr>
        <p:txBody>
          <a:bodyPr/>
          <a:lstStyle/>
          <a:p>
            <a:r>
              <a:t>2. 実績（お客様の声）</a:t>
            </a:r>
          </a:p>
        </p:txBody>
      </p:sp>
      <p:sp>
        <p:nvSpPr>
          <p:cNvPr id="452" name="お客様の声とは：サービスを実際に使用したお客様の声です。…"/>
          <p:cNvSpPr txBox="1">
            <a:spLocks noGrp="1"/>
          </p:cNvSpPr>
          <p:nvPr>
            <p:ph type="body" sz="half" idx="1"/>
          </p:nvPr>
        </p:nvSpPr>
        <p:spPr>
          <a:xfrm>
            <a:off x="4152900" y="2021669"/>
            <a:ext cx="7014320" cy="3955745"/>
          </a:xfrm>
          <a:prstGeom prst="rect">
            <a:avLst/>
          </a:prstGeom>
        </p:spPr>
        <p:txBody>
          <a:bodyPr/>
          <a:lstStyle/>
          <a:p>
            <a:pPr marL="121156" indent="-121156" defTabSz="484630">
              <a:spcBef>
                <a:spcPts val="500"/>
              </a:spcBef>
              <a:defRPr sz="1400" b="1"/>
            </a:pPr>
            <a:r>
              <a:t>お客様の声とは</a:t>
            </a:r>
            <a:r>
              <a:rPr b="0"/>
              <a:t>：サービスを実際に使用したお客様の声です。</a:t>
            </a:r>
            <a:br>
              <a:rPr b="0"/>
            </a:br>
            <a:endParaRPr b="0"/>
          </a:p>
          <a:p>
            <a:pPr marL="121156" indent="-121156" defTabSz="484630">
              <a:spcBef>
                <a:spcPts val="500"/>
              </a:spcBef>
              <a:defRPr sz="1400" b="1"/>
            </a:pPr>
            <a:r>
              <a:t>お客様の声が見られる時とは</a:t>
            </a:r>
          </a:p>
          <a:p>
            <a:pPr marL="198386" indent="-198386" defTabSz="484630">
              <a:spcBef>
                <a:spcPts val="500"/>
              </a:spcBef>
              <a:buFontTx/>
              <a:buAutoNum type="arabicPeriod"/>
              <a:defRPr sz="1300"/>
            </a:pPr>
            <a:r>
              <a:t>どんな人が、このサービス（商品）を利用しているのか知りたい</a:t>
            </a:r>
          </a:p>
          <a:p>
            <a:pPr marL="198386" indent="-198386" defTabSz="484630">
              <a:spcBef>
                <a:spcPts val="500"/>
              </a:spcBef>
              <a:buFontTx/>
              <a:buAutoNum type="arabicPeriod"/>
              <a:defRPr sz="1300"/>
            </a:pPr>
            <a:r>
              <a:t>購入者や利用者目線での情報を知りたい</a:t>
            </a:r>
          </a:p>
          <a:p>
            <a:pPr marL="198386" indent="-198386" defTabSz="484630">
              <a:spcBef>
                <a:spcPts val="500"/>
              </a:spcBef>
              <a:buFontTx/>
              <a:buAutoNum type="arabicPeriod"/>
              <a:defRPr sz="1300"/>
            </a:pPr>
            <a:r>
              <a:t>実際に利用している人はいるのか、成果はあるのか、など実績を知りたい</a:t>
            </a:r>
          </a:p>
          <a:p>
            <a:pPr marL="184216" indent="-184216" defTabSz="484630">
              <a:spcBef>
                <a:spcPts val="500"/>
              </a:spcBef>
              <a:buFontTx/>
              <a:buAutoNum type="arabicPeriod"/>
              <a:defRPr sz="1300"/>
            </a:pPr>
            <a:r>
              <a:t>具体的な事例を知りたい</a:t>
            </a:r>
            <a:br/>
            <a:endParaRPr sz="1200"/>
          </a:p>
          <a:p>
            <a:pPr marL="121156" indent="-121156" defTabSz="484630">
              <a:spcBef>
                <a:spcPts val="500"/>
              </a:spcBef>
              <a:defRPr sz="1400" b="1"/>
            </a:pPr>
            <a:r>
              <a:t>目的</a:t>
            </a:r>
            <a:r>
              <a:rPr b="0"/>
              <a:t>：お客様の声を証拠として提示することで、サービスの価値への信頼度がアップします。</a:t>
            </a:r>
          </a:p>
        </p:txBody>
      </p:sp>
      <p:pic>
        <p:nvPicPr>
          <p:cNvPr id="453" name="manekatsukoe.png" descr="manekatsukoe.png"/>
          <p:cNvPicPr>
            <a:picLocks noChangeAspect="1"/>
          </p:cNvPicPr>
          <p:nvPr/>
        </p:nvPicPr>
        <p:blipFill>
          <a:blip r:embed="rId2">
            <a:extLst/>
          </a:blip>
          <a:stretch>
            <a:fillRect/>
          </a:stretch>
        </p:blipFill>
        <p:spPr>
          <a:xfrm>
            <a:off x="976453" y="1925441"/>
            <a:ext cx="2767914" cy="4672057"/>
          </a:xfrm>
          <a:prstGeom prst="rect">
            <a:avLst/>
          </a:prstGeom>
          <a:ln w="12700">
            <a:miter lim="400000"/>
          </a:ln>
        </p:spPr>
      </p:pic>
      <p:sp>
        <p:nvSpPr>
          <p:cNvPr id="454" name="【例：マネかつ】"/>
          <p:cNvSpPr txBox="1"/>
          <p:nvPr/>
        </p:nvSpPr>
        <p:spPr>
          <a:xfrm>
            <a:off x="1391420" y="1444624"/>
            <a:ext cx="226781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6034" indent="-166034" defTabSz="420623">
              <a:lnSpc>
                <a:spcPts val="3400"/>
              </a:lnSpc>
              <a:buSzPct val="100000"/>
              <a:buChar char="•"/>
              <a:defRPr sz="1600" b="1">
                <a:solidFill>
                  <a:srgbClr val="333333"/>
                </a:solidFill>
                <a:latin typeface="Arial"/>
                <a:ea typeface="Arial"/>
                <a:cs typeface="Arial"/>
                <a:sym typeface="Arial"/>
              </a:defRPr>
            </a:pPr>
            <a:endParaRPr/>
          </a:p>
          <a:p>
            <a:pPr defTabSz="420623">
              <a:lnSpc>
                <a:spcPts val="3500"/>
              </a:lnSpc>
              <a:defRPr sz="1700" b="1">
                <a:solidFill>
                  <a:srgbClr val="333333"/>
                </a:solidFill>
                <a:latin typeface="Arial"/>
                <a:ea typeface="Arial"/>
                <a:cs typeface="Arial"/>
                <a:sym typeface="Arial"/>
              </a:defRPr>
            </a:pPr>
            <a:r>
              <a:t>【</a:t>
            </a:r>
            <a:r>
              <a:rPr sz="1600"/>
              <a:t>例：マネかつ】</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3. メリット・ベネフィット （参加するとどういう変化が起こるのか）"/>
          <p:cNvSpPr txBox="1">
            <a:spLocks noGrp="1"/>
          </p:cNvSpPr>
          <p:nvPr>
            <p:ph type="title"/>
          </p:nvPr>
        </p:nvSpPr>
        <p:spPr>
          <a:xfrm>
            <a:off x="838200" y="365125"/>
            <a:ext cx="10515600" cy="1325563"/>
          </a:xfrm>
          <a:prstGeom prst="rect">
            <a:avLst/>
          </a:prstGeom>
        </p:spPr>
        <p:txBody>
          <a:bodyPr/>
          <a:lstStyle/>
          <a:p>
            <a:pPr defTabSz="777240">
              <a:defRPr sz="3700"/>
            </a:pPr>
            <a:r>
              <a:t>3. メリット・ベネフィット</a:t>
            </a:r>
            <a:br/>
            <a:r>
              <a:t>（参加するとどういう変化が起こるのか）</a:t>
            </a:r>
          </a:p>
        </p:txBody>
      </p:sp>
      <p:sp>
        <p:nvSpPr>
          <p:cNvPr id="457" name="ベネフィットとは 商品・サービスから得られるメリット・課題や悩みに関する解決策…"/>
          <p:cNvSpPr txBox="1">
            <a:spLocks noGrp="1"/>
          </p:cNvSpPr>
          <p:nvPr>
            <p:ph type="body" sz="half" idx="1"/>
          </p:nvPr>
        </p:nvSpPr>
        <p:spPr>
          <a:xfrm>
            <a:off x="5113782" y="1914524"/>
            <a:ext cx="6587036" cy="3955745"/>
          </a:xfrm>
          <a:prstGeom prst="rect">
            <a:avLst/>
          </a:prstGeom>
        </p:spPr>
        <p:txBody>
          <a:bodyPr>
            <a:normAutofit fontScale="25000" lnSpcReduction="20000"/>
          </a:bodyPr>
          <a:lstStyle/>
          <a:p>
            <a:pPr marL="140874" indent="-140874" defTabSz="338098">
              <a:lnSpc>
                <a:spcPts val="2800"/>
              </a:lnSpc>
              <a:spcBef>
                <a:spcPts val="0"/>
              </a:spcBef>
              <a:buFontTx/>
              <a:defRPr sz="340">
                <a:solidFill>
                  <a:srgbClr val="333333"/>
                </a:solidFill>
                <a:latin typeface="Arial"/>
                <a:ea typeface="Arial"/>
                <a:cs typeface="Arial"/>
                <a:sym typeface="Arial"/>
              </a:defRPr>
            </a:pPr>
            <a:endParaRPr/>
          </a:p>
          <a:p>
            <a:pPr marL="140874" indent="-140874" defTabSz="338098">
              <a:lnSpc>
                <a:spcPts val="2800"/>
              </a:lnSpc>
              <a:spcBef>
                <a:spcPts val="0"/>
              </a:spcBef>
              <a:buFontTx/>
              <a:defRPr sz="340" b="1">
                <a:solidFill>
                  <a:srgbClr val="333333"/>
                </a:solidFill>
                <a:latin typeface="Arial"/>
                <a:ea typeface="Arial"/>
                <a:cs typeface="Arial"/>
                <a:sym typeface="Arial"/>
              </a:defRPr>
            </a:pPr>
            <a:r>
              <a:t>ベネフィットとは</a:t>
            </a:r>
            <a:br/>
            <a:r>
              <a:rPr sz="255" b="0"/>
              <a:t>商品・サービスから得られるメリット・課題や悩みに関する解決策</a:t>
            </a:r>
            <a:endParaRPr sz="255"/>
          </a:p>
          <a:p>
            <a:pPr marL="0" indent="0" defTabSz="338098">
              <a:lnSpc>
                <a:spcPts val="2700"/>
              </a:lnSpc>
              <a:spcBef>
                <a:spcPts val="0"/>
              </a:spcBef>
              <a:buSzTx/>
              <a:buNone/>
              <a:defRPr sz="255">
                <a:solidFill>
                  <a:srgbClr val="333333"/>
                </a:solidFill>
                <a:latin typeface="Arial"/>
                <a:ea typeface="Arial"/>
                <a:cs typeface="Arial"/>
                <a:sym typeface="Arial"/>
              </a:defRPr>
            </a:pPr>
            <a:endParaRPr sz="255"/>
          </a:p>
          <a:p>
            <a:pPr marL="140874" indent="-140874" defTabSz="338098">
              <a:lnSpc>
                <a:spcPts val="2800"/>
              </a:lnSpc>
              <a:spcBef>
                <a:spcPts val="0"/>
              </a:spcBef>
              <a:buFontTx/>
              <a:defRPr sz="340" b="1">
                <a:solidFill>
                  <a:srgbClr val="333333"/>
                </a:solidFill>
                <a:latin typeface="Arial"/>
                <a:ea typeface="Arial"/>
                <a:cs typeface="Arial"/>
                <a:sym typeface="Arial"/>
              </a:defRPr>
            </a:pPr>
            <a:r>
              <a:t>メリット・ベネフィットの提示</a:t>
            </a:r>
            <a:br/>
            <a:r>
              <a:rPr b="0"/>
              <a:t>商品・サービスを利用した後、</a:t>
            </a:r>
            <a:br>
              <a:rPr b="0"/>
            </a:br>
            <a:r>
              <a:rPr b="0"/>
              <a:t>お客さんにどんな良いことがあるのか、分かりやすく説明します。</a:t>
            </a:r>
            <a:br>
              <a:rPr b="0"/>
            </a:br>
            <a:endParaRPr b="0"/>
          </a:p>
          <a:p>
            <a:pPr marL="140874" indent="-140874" defTabSz="338098">
              <a:lnSpc>
                <a:spcPts val="2800"/>
              </a:lnSpc>
              <a:spcBef>
                <a:spcPts val="0"/>
              </a:spcBef>
              <a:buFontTx/>
              <a:defRPr sz="340" b="1">
                <a:solidFill>
                  <a:srgbClr val="333333"/>
                </a:solidFill>
                <a:latin typeface="Arial"/>
                <a:ea typeface="Arial"/>
                <a:cs typeface="Arial"/>
                <a:sym typeface="Arial"/>
              </a:defRPr>
            </a:pPr>
            <a:r>
              <a:t>目的</a:t>
            </a:r>
            <a:br/>
            <a:r>
              <a:rPr b="0"/>
              <a:t>お客さんは商品・サービスを求めていません。</a:t>
            </a:r>
            <a:br>
              <a:rPr b="0"/>
            </a:br>
            <a:r>
              <a:rPr b="0"/>
              <a:t>商品を購入することによって、</a:t>
            </a:r>
            <a:r>
              <a:rPr b="0">
                <a:solidFill>
                  <a:srgbClr val="FF0000"/>
                </a:solidFill>
              </a:rPr>
              <a:t>自分が今より、良い状態になることを、求めています</a:t>
            </a:r>
            <a:r>
              <a:rPr b="0"/>
              <a:t>。その良い状態を、丁寧に説明します。</a:t>
            </a:r>
          </a:p>
        </p:txBody>
      </p:sp>
      <p:pic>
        <p:nvPicPr>
          <p:cNvPr id="458" name="merite2.png" descr="merite2.png"/>
          <p:cNvPicPr>
            <a:picLocks noChangeAspect="1"/>
          </p:cNvPicPr>
          <p:nvPr/>
        </p:nvPicPr>
        <p:blipFill>
          <a:blip r:embed="rId2">
            <a:extLst/>
          </a:blip>
          <a:stretch>
            <a:fillRect/>
          </a:stretch>
        </p:blipFill>
        <p:spPr>
          <a:xfrm>
            <a:off x="2629010" y="2290473"/>
            <a:ext cx="2324679" cy="3955745"/>
          </a:xfrm>
          <a:prstGeom prst="rect">
            <a:avLst/>
          </a:prstGeom>
          <a:ln w="12700">
            <a:miter lim="400000"/>
          </a:ln>
        </p:spPr>
      </p:pic>
      <p:pic>
        <p:nvPicPr>
          <p:cNvPr id="459" name="merit1.png" descr="merit1.png"/>
          <p:cNvPicPr>
            <a:picLocks noChangeAspect="1"/>
          </p:cNvPicPr>
          <p:nvPr/>
        </p:nvPicPr>
        <p:blipFill>
          <a:blip r:embed="rId3">
            <a:extLst/>
          </a:blip>
          <a:stretch>
            <a:fillRect/>
          </a:stretch>
        </p:blipFill>
        <p:spPr>
          <a:xfrm>
            <a:off x="505693" y="1959905"/>
            <a:ext cx="2459453" cy="4185080"/>
          </a:xfrm>
          <a:prstGeom prst="rect">
            <a:avLst/>
          </a:prstGeom>
          <a:ln w="12700">
            <a:miter lim="400000"/>
          </a:ln>
        </p:spPr>
      </p:pic>
      <p:sp>
        <p:nvSpPr>
          <p:cNvPr id="460" name="【例：マネかつ】"/>
          <p:cNvSpPr txBox="1"/>
          <p:nvPr/>
        </p:nvSpPr>
        <p:spPr>
          <a:xfrm>
            <a:off x="1785121" y="1546224"/>
            <a:ext cx="226781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6034" indent="-166034" defTabSz="420623">
              <a:lnSpc>
                <a:spcPts val="3400"/>
              </a:lnSpc>
              <a:buSzPct val="100000"/>
              <a:buChar char="•"/>
              <a:defRPr sz="1600" b="1">
                <a:solidFill>
                  <a:srgbClr val="333333"/>
                </a:solidFill>
                <a:latin typeface="Arial"/>
                <a:ea typeface="Arial"/>
                <a:cs typeface="Arial"/>
                <a:sym typeface="Arial"/>
              </a:defRPr>
            </a:pPr>
            <a:endParaRPr/>
          </a:p>
          <a:p>
            <a:pPr defTabSz="420623">
              <a:lnSpc>
                <a:spcPts val="3500"/>
              </a:lnSpc>
              <a:defRPr sz="1700" b="1">
                <a:solidFill>
                  <a:srgbClr val="333333"/>
                </a:solidFill>
                <a:latin typeface="Arial"/>
                <a:ea typeface="Arial"/>
                <a:cs typeface="Arial"/>
                <a:sym typeface="Arial"/>
              </a:defRPr>
            </a:pPr>
            <a:r>
              <a:t>【</a:t>
            </a:r>
            <a:r>
              <a:rPr sz="1600"/>
              <a:t>例：マネかつ】</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3. メリット・ベネフィットの提示の流れ"/>
          <p:cNvSpPr txBox="1">
            <a:spLocks noGrp="1"/>
          </p:cNvSpPr>
          <p:nvPr>
            <p:ph type="title"/>
          </p:nvPr>
        </p:nvSpPr>
        <p:spPr>
          <a:xfrm>
            <a:off x="838200" y="365125"/>
            <a:ext cx="10515600" cy="1325563"/>
          </a:xfrm>
          <a:prstGeom prst="rect">
            <a:avLst/>
          </a:prstGeom>
        </p:spPr>
        <p:txBody>
          <a:bodyPr/>
          <a:lstStyle/>
          <a:p>
            <a:r>
              <a:t>3. メリット・ベネフィットの提示の流れ</a:t>
            </a:r>
          </a:p>
        </p:txBody>
      </p:sp>
      <p:sp>
        <p:nvSpPr>
          <p:cNvPr id="463" name="四角形"/>
          <p:cNvSpPr/>
          <p:nvPr/>
        </p:nvSpPr>
        <p:spPr>
          <a:xfrm>
            <a:off x="469899" y="1739898"/>
            <a:ext cx="4399235" cy="4577957"/>
          </a:xfrm>
          <a:prstGeom prst="rect">
            <a:avLst/>
          </a:prstGeom>
          <a:solidFill>
            <a:schemeClr val="accent3">
              <a:lumOff val="17647"/>
            </a:schemeClr>
          </a:solidFill>
          <a:ln w="19050">
            <a:solidFill>
              <a:srgbClr val="FFFFFF"/>
            </a:solidFill>
            <a:miter/>
          </a:ln>
        </p:spPr>
        <p:txBody>
          <a:bodyPr lIns="45719" rIns="45719" anchor="ctr"/>
          <a:lstStyle/>
          <a:p>
            <a:pPr>
              <a:defRPr>
                <a:solidFill>
                  <a:srgbClr val="FFFFFF"/>
                </a:solidFill>
              </a:defRPr>
            </a:pPr>
            <a:endParaRPr/>
          </a:p>
        </p:txBody>
      </p:sp>
      <p:sp>
        <p:nvSpPr>
          <p:cNvPr id="464" name="【課題や悩みを提示】"/>
          <p:cNvSpPr txBox="1">
            <a:spLocks noGrp="1"/>
          </p:cNvSpPr>
          <p:nvPr>
            <p:ph type="body" sz="quarter" idx="1"/>
          </p:nvPr>
        </p:nvSpPr>
        <p:spPr>
          <a:xfrm>
            <a:off x="1429520" y="1558924"/>
            <a:ext cx="2267813" cy="926160"/>
          </a:xfrm>
          <a:prstGeom prst="rect">
            <a:avLst/>
          </a:prstGeom>
        </p:spPr>
        <p:txBody>
          <a:bodyPr>
            <a:normAutofit fontScale="25000" lnSpcReduction="20000"/>
          </a:bodyPr>
          <a:lstStyle/>
          <a:p>
            <a:pPr marL="166034" indent="-166034" defTabSz="420623">
              <a:lnSpc>
                <a:spcPts val="3400"/>
              </a:lnSpc>
              <a:spcBef>
                <a:spcPts val="0"/>
              </a:spcBef>
              <a:buFontTx/>
              <a:defRPr sz="1400" b="1">
                <a:solidFill>
                  <a:srgbClr val="333333"/>
                </a:solidFill>
                <a:latin typeface="Arial"/>
                <a:ea typeface="Arial"/>
                <a:cs typeface="Arial"/>
                <a:sym typeface="Arial"/>
              </a:defRPr>
            </a:pPr>
            <a:endParaRPr/>
          </a:p>
          <a:p>
            <a:pPr marL="0" indent="0" defTabSz="420623">
              <a:lnSpc>
                <a:spcPts val="3500"/>
              </a:lnSpc>
              <a:spcBef>
                <a:spcPts val="0"/>
              </a:spcBef>
              <a:buSzTx/>
              <a:buNone/>
              <a:defRPr sz="1500" b="1">
                <a:solidFill>
                  <a:srgbClr val="333333"/>
                </a:solidFill>
                <a:latin typeface="Arial"/>
                <a:ea typeface="Arial"/>
                <a:cs typeface="Arial"/>
                <a:sym typeface="Arial"/>
              </a:defRPr>
            </a:pPr>
            <a:r>
              <a:t>【課題や</a:t>
            </a:r>
            <a:r>
              <a:rPr sz="1400"/>
              <a:t>悩みを提示】</a:t>
            </a:r>
          </a:p>
        </p:txBody>
      </p:sp>
      <p:pic>
        <p:nvPicPr>
          <p:cNvPr id="465" name="mondai.png" descr="mondai.png"/>
          <p:cNvPicPr>
            <a:picLocks noChangeAspect="1"/>
          </p:cNvPicPr>
          <p:nvPr/>
        </p:nvPicPr>
        <p:blipFill>
          <a:blip r:embed="rId2">
            <a:extLst/>
          </a:blip>
          <a:stretch>
            <a:fillRect/>
          </a:stretch>
        </p:blipFill>
        <p:spPr>
          <a:xfrm>
            <a:off x="550572" y="2283105"/>
            <a:ext cx="4237890" cy="3815790"/>
          </a:xfrm>
          <a:prstGeom prst="rect">
            <a:avLst/>
          </a:prstGeom>
          <a:ln w="12700">
            <a:miter lim="400000"/>
          </a:ln>
        </p:spPr>
      </p:pic>
      <p:sp>
        <p:nvSpPr>
          <p:cNvPr id="466" name="四角形"/>
          <p:cNvSpPr/>
          <p:nvPr/>
        </p:nvSpPr>
        <p:spPr>
          <a:xfrm>
            <a:off x="4879400" y="1739899"/>
            <a:ext cx="3451125" cy="3624909"/>
          </a:xfrm>
          <a:prstGeom prst="rect">
            <a:avLst/>
          </a:prstGeom>
          <a:solidFill>
            <a:schemeClr val="accent3">
              <a:lumOff val="17647"/>
            </a:schemeClr>
          </a:solidFill>
          <a:ln w="19050">
            <a:solidFill>
              <a:srgbClr val="FFFFFF"/>
            </a:solidFill>
            <a:miter/>
          </a:ln>
        </p:spPr>
        <p:txBody>
          <a:bodyPr lIns="45719" rIns="45719" anchor="ctr"/>
          <a:lstStyle/>
          <a:p>
            <a:pPr>
              <a:defRPr>
                <a:solidFill>
                  <a:srgbClr val="FFFFFF"/>
                </a:solidFill>
              </a:defRPr>
            </a:pPr>
            <a:endParaRPr/>
          </a:p>
        </p:txBody>
      </p:sp>
      <p:pic>
        <p:nvPicPr>
          <p:cNvPr id="467" name="kaiketsusaku.png" descr="kaiketsusaku.png"/>
          <p:cNvPicPr>
            <a:picLocks noChangeAspect="1"/>
          </p:cNvPicPr>
          <p:nvPr/>
        </p:nvPicPr>
        <p:blipFill>
          <a:blip r:embed="rId3">
            <a:extLst/>
          </a:blip>
          <a:stretch>
            <a:fillRect/>
          </a:stretch>
        </p:blipFill>
        <p:spPr>
          <a:xfrm>
            <a:off x="4977834" y="2439580"/>
            <a:ext cx="3254257" cy="2385239"/>
          </a:xfrm>
          <a:prstGeom prst="rect">
            <a:avLst/>
          </a:prstGeom>
          <a:ln w="12700">
            <a:miter lim="400000"/>
          </a:ln>
        </p:spPr>
      </p:pic>
      <p:sp>
        <p:nvSpPr>
          <p:cNvPr id="468" name="四角形"/>
          <p:cNvSpPr/>
          <p:nvPr/>
        </p:nvSpPr>
        <p:spPr>
          <a:xfrm>
            <a:off x="8340793" y="1739900"/>
            <a:ext cx="3451124" cy="3784600"/>
          </a:xfrm>
          <a:prstGeom prst="rect">
            <a:avLst/>
          </a:prstGeom>
          <a:solidFill>
            <a:schemeClr val="accent3">
              <a:lumOff val="17647"/>
            </a:schemeClr>
          </a:solidFill>
          <a:ln w="19050">
            <a:solidFill>
              <a:srgbClr val="FFFFFF"/>
            </a:solidFill>
            <a:miter/>
          </a:ln>
        </p:spPr>
        <p:txBody>
          <a:bodyPr lIns="45719" rIns="45719" anchor="ctr"/>
          <a:lstStyle/>
          <a:p>
            <a:pPr>
              <a:defRPr>
                <a:solidFill>
                  <a:srgbClr val="FFFFFF"/>
                </a:solidFill>
              </a:defRPr>
            </a:pPr>
            <a:endParaRPr/>
          </a:p>
        </p:txBody>
      </p:sp>
      <p:pic>
        <p:nvPicPr>
          <p:cNvPr id="469" name="merit11.png" descr="merit11.png"/>
          <p:cNvPicPr>
            <a:picLocks noChangeAspect="1"/>
          </p:cNvPicPr>
          <p:nvPr/>
        </p:nvPicPr>
        <p:blipFill>
          <a:blip r:embed="rId4">
            <a:extLst/>
          </a:blip>
          <a:stretch>
            <a:fillRect/>
          </a:stretch>
        </p:blipFill>
        <p:spPr>
          <a:xfrm>
            <a:off x="8489454" y="2403963"/>
            <a:ext cx="3153800" cy="3035122"/>
          </a:xfrm>
          <a:prstGeom prst="rect">
            <a:avLst/>
          </a:prstGeom>
          <a:ln w="12700">
            <a:miter lim="400000"/>
          </a:ln>
        </p:spPr>
      </p:pic>
      <p:sp>
        <p:nvSpPr>
          <p:cNvPr id="470" name="線"/>
          <p:cNvSpPr/>
          <p:nvPr/>
        </p:nvSpPr>
        <p:spPr>
          <a:xfrm>
            <a:off x="8204200" y="4191000"/>
            <a:ext cx="401343" cy="0"/>
          </a:xfrm>
          <a:prstGeom prst="line">
            <a:avLst/>
          </a:prstGeom>
          <a:ln w="50800">
            <a:solidFill>
              <a:srgbClr val="FF2600"/>
            </a:solidFill>
            <a:miter/>
            <a:tailEnd type="triangle"/>
          </a:ln>
        </p:spPr>
        <p:txBody>
          <a:bodyPr lIns="45719" rIns="45719"/>
          <a:lstStyle/>
          <a:p>
            <a:endParaRPr/>
          </a:p>
        </p:txBody>
      </p:sp>
      <p:sp>
        <p:nvSpPr>
          <p:cNvPr id="471" name="線"/>
          <p:cNvSpPr/>
          <p:nvPr/>
        </p:nvSpPr>
        <p:spPr>
          <a:xfrm>
            <a:off x="4749800" y="4191000"/>
            <a:ext cx="401343" cy="0"/>
          </a:xfrm>
          <a:prstGeom prst="line">
            <a:avLst/>
          </a:prstGeom>
          <a:ln w="50800">
            <a:solidFill>
              <a:srgbClr val="FF2600"/>
            </a:solidFill>
            <a:miter/>
            <a:tailEnd type="triangle"/>
          </a:ln>
        </p:spPr>
        <p:txBody>
          <a:bodyPr lIns="45719" rIns="45719"/>
          <a:lstStyle/>
          <a:p>
            <a:endParaRPr/>
          </a:p>
        </p:txBody>
      </p:sp>
      <p:sp>
        <p:nvSpPr>
          <p:cNvPr id="472" name="【解決策を提示】"/>
          <p:cNvSpPr txBox="1"/>
          <p:nvPr/>
        </p:nvSpPr>
        <p:spPr>
          <a:xfrm>
            <a:off x="5636157" y="1647824"/>
            <a:ext cx="226781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6034" indent="-166034" defTabSz="420623">
              <a:lnSpc>
                <a:spcPts val="3400"/>
              </a:lnSpc>
              <a:buSzPct val="100000"/>
              <a:buChar char="•"/>
              <a:defRPr sz="1600" b="1">
                <a:solidFill>
                  <a:srgbClr val="333333"/>
                </a:solidFill>
                <a:latin typeface="Arial"/>
                <a:ea typeface="Arial"/>
                <a:cs typeface="Arial"/>
                <a:sym typeface="Arial"/>
              </a:defRPr>
            </a:pPr>
            <a:endParaRPr/>
          </a:p>
          <a:p>
            <a:pPr defTabSz="420623">
              <a:lnSpc>
                <a:spcPts val="3500"/>
              </a:lnSpc>
              <a:defRPr sz="1700" b="1">
                <a:solidFill>
                  <a:srgbClr val="333333"/>
                </a:solidFill>
                <a:latin typeface="Arial"/>
                <a:ea typeface="Arial"/>
                <a:cs typeface="Arial"/>
                <a:sym typeface="Arial"/>
              </a:defRPr>
            </a:pPr>
            <a:r>
              <a:t>【解決策</a:t>
            </a:r>
            <a:r>
              <a:rPr sz="1600"/>
              <a:t>を提示】</a:t>
            </a:r>
          </a:p>
        </p:txBody>
      </p:sp>
      <p:sp>
        <p:nvSpPr>
          <p:cNvPr id="473" name="【メリット・ベネフィット】"/>
          <p:cNvSpPr txBox="1"/>
          <p:nvPr/>
        </p:nvSpPr>
        <p:spPr>
          <a:xfrm>
            <a:off x="8538916" y="1647824"/>
            <a:ext cx="284485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2425" indent="-162425" defTabSz="411479">
              <a:lnSpc>
                <a:spcPts val="3300"/>
              </a:lnSpc>
              <a:buSzPct val="100000"/>
              <a:buChar char="•"/>
              <a:defRPr sz="1600" b="1">
                <a:solidFill>
                  <a:srgbClr val="333333"/>
                </a:solidFill>
                <a:latin typeface="Arial"/>
                <a:ea typeface="Arial"/>
                <a:cs typeface="Arial"/>
                <a:sym typeface="Arial"/>
              </a:defRPr>
            </a:pPr>
            <a:endParaRPr/>
          </a:p>
          <a:p>
            <a:pPr defTabSz="411479">
              <a:lnSpc>
                <a:spcPts val="3400"/>
              </a:lnSpc>
              <a:defRPr sz="1700" b="1">
                <a:solidFill>
                  <a:srgbClr val="333333"/>
                </a:solidFill>
                <a:latin typeface="Arial"/>
                <a:ea typeface="Arial"/>
                <a:cs typeface="Arial"/>
                <a:sym typeface="Arial"/>
              </a:defRPr>
            </a:pPr>
            <a:r>
              <a:t>【メリット</a:t>
            </a:r>
            <a:r>
              <a:rPr sz="1600"/>
              <a:t>・ベネフィット】</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4. 特典（お得感）"/>
          <p:cNvSpPr txBox="1">
            <a:spLocks noGrp="1"/>
          </p:cNvSpPr>
          <p:nvPr>
            <p:ph type="title"/>
          </p:nvPr>
        </p:nvSpPr>
        <p:spPr>
          <a:xfrm>
            <a:off x="838200" y="365125"/>
            <a:ext cx="10515600" cy="1325563"/>
          </a:xfrm>
          <a:prstGeom prst="rect">
            <a:avLst/>
          </a:prstGeom>
        </p:spPr>
        <p:txBody>
          <a:bodyPr/>
          <a:lstStyle/>
          <a:p>
            <a:r>
              <a:t>4. 特典（お得感）</a:t>
            </a:r>
          </a:p>
        </p:txBody>
      </p:sp>
      <p:sp>
        <p:nvSpPr>
          <p:cNvPr id="476" name="特典とは 特典はオファーしている商品・サービスに関係性が高ければ高いほど好まれます。…"/>
          <p:cNvSpPr txBox="1">
            <a:spLocks noGrp="1"/>
          </p:cNvSpPr>
          <p:nvPr>
            <p:ph type="body" sz="half" idx="1"/>
          </p:nvPr>
        </p:nvSpPr>
        <p:spPr>
          <a:xfrm>
            <a:off x="6175275" y="1838324"/>
            <a:ext cx="5607299" cy="3955746"/>
          </a:xfrm>
          <a:prstGeom prst="rect">
            <a:avLst/>
          </a:prstGeom>
        </p:spPr>
        <p:txBody>
          <a:bodyPr/>
          <a:lstStyle/>
          <a:p>
            <a:pPr marL="141731" indent="-141731" defTabSz="566927">
              <a:spcBef>
                <a:spcPts val="600"/>
              </a:spcBef>
              <a:defRPr sz="1700" b="1"/>
            </a:pPr>
            <a:r>
              <a:t>特典とは</a:t>
            </a:r>
            <a:br/>
            <a:r>
              <a:rPr b="0"/>
              <a:t>特典はオファーしている商品・サービスに</a:t>
            </a:r>
            <a:r>
              <a:rPr>
                <a:solidFill>
                  <a:srgbClr val="FF2600"/>
                </a:solidFill>
              </a:rPr>
              <a:t>関係性が高ければ高いほど好まれます</a:t>
            </a:r>
            <a:r>
              <a:rPr b="0"/>
              <a:t>。</a:t>
            </a:r>
          </a:p>
          <a:p>
            <a:pPr marL="141731" indent="-141731" defTabSz="566927">
              <a:spcBef>
                <a:spcPts val="600"/>
              </a:spcBef>
              <a:defRPr sz="1700" b="1"/>
            </a:pPr>
            <a:r>
              <a:t>特典の目的</a:t>
            </a:r>
          </a:p>
          <a:p>
            <a:pPr marL="232075" indent="-232075" defTabSz="566927">
              <a:spcBef>
                <a:spcPts val="600"/>
              </a:spcBef>
              <a:buFontTx/>
              <a:buAutoNum type="arabicPeriod"/>
              <a:defRPr sz="1700"/>
            </a:pPr>
            <a:r>
              <a:t>商品・サービスを利用するために必要なアイテムが特典としてついているとより</a:t>
            </a:r>
            <a:r>
              <a:rPr b="1">
                <a:solidFill>
                  <a:srgbClr val="FF2600"/>
                </a:solidFill>
              </a:rPr>
              <a:t>お得感を演出</a:t>
            </a:r>
            <a:r>
              <a:t>できます。</a:t>
            </a:r>
          </a:p>
          <a:p>
            <a:pPr marL="232075" indent="-232075" defTabSz="566927">
              <a:spcBef>
                <a:spcPts val="600"/>
              </a:spcBef>
              <a:buFontTx/>
              <a:buAutoNum type="arabicPeriod"/>
              <a:defRPr sz="1700"/>
            </a:pPr>
            <a:r>
              <a:t>商品・サービスを</a:t>
            </a:r>
            <a:r>
              <a:rPr b="1">
                <a:solidFill>
                  <a:srgbClr val="FF2600"/>
                </a:solidFill>
              </a:rPr>
              <a:t>あなたから利用する理由づけ</a:t>
            </a:r>
            <a:r>
              <a:t>にもなります。</a:t>
            </a:r>
          </a:p>
        </p:txBody>
      </p:sp>
      <p:pic>
        <p:nvPicPr>
          <p:cNvPr id="477" name="tokuten1.png" descr="tokuten1.png"/>
          <p:cNvPicPr>
            <a:picLocks noChangeAspect="1"/>
          </p:cNvPicPr>
          <p:nvPr/>
        </p:nvPicPr>
        <p:blipFill>
          <a:blip r:embed="rId2">
            <a:extLst/>
          </a:blip>
          <a:stretch>
            <a:fillRect/>
          </a:stretch>
        </p:blipFill>
        <p:spPr>
          <a:xfrm>
            <a:off x="3088190" y="2170109"/>
            <a:ext cx="2950869" cy="4449993"/>
          </a:xfrm>
          <a:prstGeom prst="rect">
            <a:avLst/>
          </a:prstGeom>
          <a:ln w="12700">
            <a:miter lim="400000"/>
          </a:ln>
        </p:spPr>
      </p:pic>
      <p:pic>
        <p:nvPicPr>
          <p:cNvPr id="478" name="tokuten2.png" descr="tokuten2.png"/>
          <p:cNvPicPr>
            <a:picLocks noChangeAspect="1"/>
          </p:cNvPicPr>
          <p:nvPr/>
        </p:nvPicPr>
        <p:blipFill>
          <a:blip r:embed="rId3">
            <a:extLst/>
          </a:blip>
          <a:stretch>
            <a:fillRect/>
          </a:stretch>
        </p:blipFill>
        <p:spPr>
          <a:xfrm>
            <a:off x="342634" y="1938346"/>
            <a:ext cx="2950869" cy="4651370"/>
          </a:xfrm>
          <a:prstGeom prst="rect">
            <a:avLst/>
          </a:prstGeom>
          <a:ln w="12700">
            <a:miter lim="400000"/>
          </a:ln>
        </p:spPr>
      </p:pic>
      <p:sp>
        <p:nvSpPr>
          <p:cNvPr id="479" name="【例：ペライチ講座】"/>
          <p:cNvSpPr txBox="1"/>
          <p:nvPr/>
        </p:nvSpPr>
        <p:spPr>
          <a:xfrm>
            <a:off x="684163" y="1419224"/>
            <a:ext cx="2267812"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4231" indent="-164231" defTabSz="416051">
              <a:lnSpc>
                <a:spcPts val="3400"/>
              </a:lnSpc>
              <a:buSzPct val="100000"/>
              <a:buChar char="•"/>
              <a:defRPr sz="1600" b="1">
                <a:solidFill>
                  <a:srgbClr val="333333"/>
                </a:solidFill>
                <a:latin typeface="Arial"/>
                <a:ea typeface="Arial"/>
                <a:cs typeface="Arial"/>
                <a:sym typeface="Arial"/>
              </a:defRPr>
            </a:pPr>
            <a:endParaRPr/>
          </a:p>
          <a:p>
            <a:pPr defTabSz="416051">
              <a:lnSpc>
                <a:spcPts val="3500"/>
              </a:lnSpc>
              <a:defRPr sz="1700" b="1">
                <a:solidFill>
                  <a:srgbClr val="333333"/>
                </a:solidFill>
                <a:latin typeface="Arial"/>
                <a:ea typeface="Arial"/>
                <a:cs typeface="Arial"/>
                <a:sym typeface="Arial"/>
              </a:defRPr>
            </a:pPr>
            <a:r>
              <a:t>【例：ペライチ</a:t>
            </a:r>
            <a:r>
              <a:rPr sz="1600"/>
              <a:t>講座】</a:t>
            </a:r>
          </a:p>
        </p:txBody>
      </p:sp>
      <p:sp>
        <p:nvSpPr>
          <p:cNvPr id="480" name="【例：マネーケア】"/>
          <p:cNvSpPr txBox="1"/>
          <p:nvPr/>
        </p:nvSpPr>
        <p:spPr>
          <a:xfrm>
            <a:off x="3771246" y="1520824"/>
            <a:ext cx="226781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6034" indent="-166034" defTabSz="420623">
              <a:lnSpc>
                <a:spcPts val="3400"/>
              </a:lnSpc>
              <a:buSzPct val="100000"/>
              <a:buChar char="•"/>
              <a:defRPr sz="1600" b="1">
                <a:solidFill>
                  <a:srgbClr val="333333"/>
                </a:solidFill>
                <a:latin typeface="Arial"/>
                <a:ea typeface="Arial"/>
                <a:cs typeface="Arial"/>
                <a:sym typeface="Arial"/>
              </a:defRPr>
            </a:pPr>
            <a:endParaRPr/>
          </a:p>
          <a:p>
            <a:pPr defTabSz="420623">
              <a:lnSpc>
                <a:spcPts val="3500"/>
              </a:lnSpc>
              <a:defRPr sz="1700" b="1">
                <a:solidFill>
                  <a:srgbClr val="333333"/>
                </a:solidFill>
                <a:latin typeface="Arial"/>
                <a:ea typeface="Arial"/>
                <a:cs typeface="Arial"/>
                <a:sym typeface="Arial"/>
              </a:defRPr>
            </a:pPr>
            <a:r>
              <a:t>【例：マネーケア</a:t>
            </a:r>
            <a:r>
              <a:rPr sz="1600"/>
              <a:t>】</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5. 限定性（日付・価格）"/>
          <p:cNvSpPr txBox="1">
            <a:spLocks noGrp="1"/>
          </p:cNvSpPr>
          <p:nvPr>
            <p:ph type="title"/>
          </p:nvPr>
        </p:nvSpPr>
        <p:spPr>
          <a:xfrm>
            <a:off x="838200" y="365125"/>
            <a:ext cx="10515600" cy="1325563"/>
          </a:xfrm>
          <a:prstGeom prst="rect">
            <a:avLst/>
          </a:prstGeom>
        </p:spPr>
        <p:txBody>
          <a:bodyPr/>
          <a:lstStyle/>
          <a:p>
            <a:r>
              <a:t>5. 限定性（日付・価格）</a:t>
            </a:r>
          </a:p>
        </p:txBody>
      </p:sp>
      <p:sp>
        <p:nvSpPr>
          <p:cNvPr id="483" name="限定性の目的 LPから離れたお客さまは二度と戻ってこない →「限定」という要素を使ってお客さまの気持ちを離さない…"/>
          <p:cNvSpPr txBox="1">
            <a:spLocks noGrp="1"/>
          </p:cNvSpPr>
          <p:nvPr>
            <p:ph type="body" sz="half" idx="1"/>
          </p:nvPr>
        </p:nvSpPr>
        <p:spPr>
          <a:xfrm>
            <a:off x="5232448" y="2021669"/>
            <a:ext cx="6514408" cy="3955745"/>
          </a:xfrm>
          <a:prstGeom prst="rect">
            <a:avLst/>
          </a:prstGeom>
        </p:spPr>
        <p:txBody>
          <a:bodyPr/>
          <a:lstStyle/>
          <a:p>
            <a:pPr marL="160018" indent="-160018" defTabSz="640079">
              <a:spcBef>
                <a:spcPts val="700"/>
              </a:spcBef>
              <a:defRPr sz="1900" b="1"/>
            </a:pPr>
            <a:r>
              <a:t>限定性の目的</a:t>
            </a:r>
            <a:br/>
            <a:r>
              <a:rPr sz="1400" b="0"/>
              <a:t>LPから離れたお客さまは二度と戻ってこない</a:t>
            </a:r>
            <a:br>
              <a:rPr sz="1400" b="0"/>
            </a:br>
            <a:r>
              <a:rPr sz="1400" b="0"/>
              <a:t>→「限定」という要素を使ってお客さまの気持ちを離さない</a:t>
            </a:r>
          </a:p>
          <a:p>
            <a:pPr marL="160018" indent="-160018" defTabSz="640079">
              <a:spcBef>
                <a:spcPts val="700"/>
              </a:spcBef>
              <a:defRPr sz="1900" b="1"/>
            </a:pPr>
            <a:r>
              <a:t>限定性の例</a:t>
            </a:r>
            <a:r>
              <a:rPr b="0"/>
              <a:t>：</a:t>
            </a:r>
            <a:br>
              <a:rPr b="0"/>
            </a:br>
            <a:r>
              <a:rPr b="0"/>
              <a:t>期間限定・数量限定・先着○名・限定価格</a:t>
            </a:r>
          </a:p>
          <a:p>
            <a:pPr marL="160018" indent="-160018" defTabSz="640079">
              <a:spcBef>
                <a:spcPts val="700"/>
              </a:spcBef>
              <a:defRPr sz="1900" b="1"/>
            </a:pPr>
            <a:r>
              <a:t>「この商品・サービスを利用するなら今が一番お得！」</a:t>
            </a:r>
            <a:r>
              <a:rPr b="0"/>
              <a:t>というメッセージをはっきりユーザーに伝える。</a:t>
            </a:r>
          </a:p>
        </p:txBody>
      </p:sp>
      <p:pic>
        <p:nvPicPr>
          <p:cNvPr id="484" name="gente.png" descr="gente.png"/>
          <p:cNvPicPr>
            <a:picLocks noChangeAspect="1"/>
          </p:cNvPicPr>
          <p:nvPr/>
        </p:nvPicPr>
        <p:blipFill>
          <a:blip r:embed="rId2">
            <a:extLst/>
          </a:blip>
          <a:stretch>
            <a:fillRect/>
          </a:stretch>
        </p:blipFill>
        <p:spPr>
          <a:xfrm>
            <a:off x="1213635" y="1812427"/>
            <a:ext cx="2897461" cy="4761539"/>
          </a:xfrm>
          <a:prstGeom prst="rect">
            <a:avLst/>
          </a:prstGeom>
          <a:ln w="12700">
            <a:miter lim="400000"/>
          </a:ln>
        </p:spPr>
      </p:pic>
      <p:sp>
        <p:nvSpPr>
          <p:cNvPr id="485" name="【例：マネかつ】"/>
          <p:cNvSpPr txBox="1"/>
          <p:nvPr/>
        </p:nvSpPr>
        <p:spPr>
          <a:xfrm>
            <a:off x="1708921" y="1406524"/>
            <a:ext cx="2267813"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25000" lnSpcReduction="20000"/>
          </a:bodyPr>
          <a:lstStyle/>
          <a:p>
            <a:pPr marL="166034" indent="-166034" defTabSz="420623">
              <a:lnSpc>
                <a:spcPts val="3400"/>
              </a:lnSpc>
              <a:buSzPct val="100000"/>
              <a:buChar char="•"/>
              <a:defRPr sz="1600" b="1">
                <a:solidFill>
                  <a:srgbClr val="333333"/>
                </a:solidFill>
                <a:latin typeface="Arial"/>
                <a:ea typeface="Arial"/>
                <a:cs typeface="Arial"/>
                <a:sym typeface="Arial"/>
              </a:defRPr>
            </a:pPr>
            <a:endParaRPr/>
          </a:p>
          <a:p>
            <a:pPr defTabSz="420623">
              <a:lnSpc>
                <a:spcPts val="3500"/>
              </a:lnSpc>
              <a:defRPr sz="1700" b="1">
                <a:solidFill>
                  <a:srgbClr val="333333"/>
                </a:solidFill>
                <a:latin typeface="Arial"/>
                <a:ea typeface="Arial"/>
                <a:cs typeface="Arial"/>
                <a:sym typeface="Arial"/>
              </a:defRPr>
            </a:pPr>
            <a:r>
              <a:t>【</a:t>
            </a:r>
            <a:r>
              <a:rPr sz="1600"/>
              <a:t>例：マネかつ】</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6. デザイン性（見た目・スマホ対応）"/>
          <p:cNvSpPr txBox="1">
            <a:spLocks noGrp="1"/>
          </p:cNvSpPr>
          <p:nvPr>
            <p:ph type="title"/>
          </p:nvPr>
        </p:nvSpPr>
        <p:spPr>
          <a:xfrm>
            <a:off x="838200" y="365125"/>
            <a:ext cx="10515600" cy="1325563"/>
          </a:xfrm>
          <a:prstGeom prst="rect">
            <a:avLst/>
          </a:prstGeom>
        </p:spPr>
        <p:txBody>
          <a:bodyPr/>
          <a:lstStyle/>
          <a:p>
            <a:r>
              <a:t>6. デザイン性（見た目・スマホ対応）</a:t>
            </a:r>
          </a:p>
        </p:txBody>
      </p:sp>
      <p:sp>
        <p:nvSpPr>
          <p:cNvPr id="488" name="見た目： ターゲット層によって適したカラー・デザインを。…"/>
          <p:cNvSpPr txBox="1">
            <a:spLocks noGrp="1"/>
          </p:cNvSpPr>
          <p:nvPr>
            <p:ph type="body" sz="half" idx="1"/>
          </p:nvPr>
        </p:nvSpPr>
        <p:spPr>
          <a:xfrm>
            <a:off x="6027184" y="1851024"/>
            <a:ext cx="5737822" cy="3955745"/>
          </a:xfrm>
          <a:prstGeom prst="rect">
            <a:avLst/>
          </a:prstGeom>
        </p:spPr>
        <p:txBody>
          <a:bodyPr/>
          <a:lstStyle/>
          <a:p>
            <a:pPr marL="141731" indent="-141731" defTabSz="566927">
              <a:spcBef>
                <a:spcPts val="600"/>
              </a:spcBef>
              <a:defRPr sz="1700" b="1"/>
            </a:pPr>
            <a:r>
              <a:t>見た目</a:t>
            </a:r>
            <a:r>
              <a:rPr b="0"/>
              <a:t>：</a:t>
            </a:r>
            <a:br>
              <a:rPr b="0"/>
            </a:br>
            <a:r>
              <a:rPr b="0"/>
              <a:t>ターゲット層によって適したカラー・デザインを。</a:t>
            </a:r>
          </a:p>
          <a:p>
            <a:pPr marL="141731" indent="-141731" defTabSz="566927">
              <a:spcBef>
                <a:spcPts val="600"/>
              </a:spcBef>
              <a:defRPr sz="1700" b="1"/>
            </a:pPr>
            <a:r>
              <a:t>スマホ対応</a:t>
            </a:r>
          </a:p>
          <a:p>
            <a:pPr marL="232075" indent="-232075" defTabSz="566927">
              <a:spcBef>
                <a:spcPts val="600"/>
              </a:spcBef>
              <a:buFontTx/>
              <a:buAutoNum type="arabicPeriod"/>
              <a:defRPr sz="1700"/>
            </a:pPr>
            <a:r>
              <a:t>BtoC（一般消費者向けを対象とするビジネス）の閲覧者は4〜6割がスマホ</a:t>
            </a:r>
          </a:p>
          <a:p>
            <a:pPr marL="232075" indent="-232075" defTabSz="566927">
              <a:spcBef>
                <a:spcPts val="600"/>
              </a:spcBef>
              <a:buFontTx/>
              <a:buAutoNum type="arabicPeriod"/>
              <a:defRPr sz="1700"/>
            </a:pPr>
            <a:r>
              <a:t>スマホ用LPを最適化することが必要不可欠で、</a:t>
            </a:r>
            <a:br/>
            <a:r>
              <a:t>コンバージョンに大きく関わってくる</a:t>
            </a:r>
          </a:p>
          <a:p>
            <a:pPr marL="141731" indent="-141731" defTabSz="566927">
              <a:spcBef>
                <a:spcPts val="600"/>
              </a:spcBef>
              <a:defRPr sz="1700" b="1"/>
            </a:pPr>
            <a:r>
              <a:t>LP作成のおすすめサイト</a:t>
            </a:r>
            <a:r>
              <a:rPr b="0"/>
              <a:t>：</a:t>
            </a:r>
            <a:r>
              <a:rPr b="0" u="sng">
                <a:solidFill>
                  <a:srgbClr val="0563C1"/>
                </a:solidFill>
                <a:uFill>
                  <a:solidFill>
                    <a:srgbClr val="0563C1"/>
                  </a:solidFill>
                </a:uFill>
                <a:hlinkClick r:id="rId2"/>
              </a:rPr>
              <a:t>https://peraichi.com/</a:t>
            </a:r>
          </a:p>
        </p:txBody>
      </p:sp>
      <p:pic>
        <p:nvPicPr>
          <p:cNvPr id="489" name="hitoriowner.png" descr="hitoriowner.png"/>
          <p:cNvPicPr>
            <a:picLocks noChangeAspect="1"/>
          </p:cNvPicPr>
          <p:nvPr/>
        </p:nvPicPr>
        <p:blipFill>
          <a:blip r:embed="rId3">
            <a:extLst/>
          </a:blip>
          <a:stretch>
            <a:fillRect/>
          </a:stretch>
        </p:blipFill>
        <p:spPr>
          <a:xfrm>
            <a:off x="578620" y="2233821"/>
            <a:ext cx="2504685" cy="4253895"/>
          </a:xfrm>
          <a:prstGeom prst="rect">
            <a:avLst/>
          </a:prstGeom>
          <a:ln w="12700">
            <a:miter lim="400000"/>
          </a:ln>
        </p:spPr>
      </p:pic>
      <p:sp>
        <p:nvSpPr>
          <p:cNvPr id="490" name="【男性向け例：ひとり起業】"/>
          <p:cNvSpPr txBox="1"/>
          <p:nvPr/>
        </p:nvSpPr>
        <p:spPr>
          <a:xfrm>
            <a:off x="578620" y="1558924"/>
            <a:ext cx="2504686"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44377" indent="-144377" defTabSz="365759">
              <a:lnSpc>
                <a:spcPts val="3000"/>
              </a:lnSpc>
              <a:buSzPct val="100000"/>
              <a:buChar char="•"/>
              <a:defRPr sz="1400" b="1">
                <a:solidFill>
                  <a:srgbClr val="333333"/>
                </a:solidFill>
                <a:latin typeface="Arial"/>
                <a:ea typeface="Arial"/>
                <a:cs typeface="Arial"/>
                <a:sym typeface="Arial"/>
              </a:defRPr>
            </a:pPr>
            <a:endParaRPr/>
          </a:p>
          <a:p>
            <a:pPr defTabSz="365759">
              <a:lnSpc>
                <a:spcPts val="3100"/>
              </a:lnSpc>
              <a:defRPr sz="1500" b="1">
                <a:solidFill>
                  <a:srgbClr val="333333"/>
                </a:solidFill>
                <a:latin typeface="Arial"/>
                <a:ea typeface="Arial"/>
                <a:cs typeface="Arial"/>
                <a:sym typeface="Arial"/>
              </a:defRPr>
            </a:pPr>
            <a:r>
              <a:t>【</a:t>
            </a:r>
            <a:r>
              <a:rPr sz="1400"/>
              <a:t>男性向け例：ひとり起業】</a:t>
            </a:r>
          </a:p>
        </p:txBody>
      </p:sp>
      <p:pic>
        <p:nvPicPr>
          <p:cNvPr id="491" name="manekatsu.png" descr="manekatsu.png"/>
          <p:cNvPicPr>
            <a:picLocks noChangeAspect="1"/>
          </p:cNvPicPr>
          <p:nvPr/>
        </p:nvPicPr>
        <p:blipFill>
          <a:blip r:embed="rId4">
            <a:extLst/>
          </a:blip>
          <a:stretch>
            <a:fillRect/>
          </a:stretch>
        </p:blipFill>
        <p:spPr>
          <a:xfrm>
            <a:off x="3192059" y="2311514"/>
            <a:ext cx="2726372" cy="3237965"/>
          </a:xfrm>
          <a:prstGeom prst="rect">
            <a:avLst/>
          </a:prstGeom>
          <a:ln w="12700">
            <a:miter lim="400000"/>
          </a:ln>
        </p:spPr>
      </p:pic>
      <p:sp>
        <p:nvSpPr>
          <p:cNvPr id="492" name="【女性向け例：マネカツ】"/>
          <p:cNvSpPr txBox="1"/>
          <p:nvPr/>
        </p:nvSpPr>
        <p:spPr>
          <a:xfrm>
            <a:off x="3349702" y="1558924"/>
            <a:ext cx="2411085" cy="926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51596" indent="-151596" defTabSz="384047">
              <a:lnSpc>
                <a:spcPts val="3100"/>
              </a:lnSpc>
              <a:buSzPct val="100000"/>
              <a:buChar char="•"/>
              <a:defRPr sz="1500" b="1">
                <a:solidFill>
                  <a:srgbClr val="333333"/>
                </a:solidFill>
                <a:latin typeface="Arial"/>
                <a:ea typeface="Arial"/>
                <a:cs typeface="Arial"/>
                <a:sym typeface="Arial"/>
              </a:defRPr>
            </a:pPr>
            <a:endParaRPr/>
          </a:p>
          <a:p>
            <a:pPr defTabSz="384047">
              <a:lnSpc>
                <a:spcPts val="3200"/>
              </a:lnSpc>
              <a:defRPr sz="1500" b="1">
                <a:solidFill>
                  <a:srgbClr val="333333"/>
                </a:solidFill>
                <a:latin typeface="Arial"/>
                <a:ea typeface="Arial"/>
                <a:cs typeface="Arial"/>
                <a:sym typeface="Arial"/>
              </a:defRPr>
            </a:pPr>
            <a:r>
              <a:t>【女性向け例：マネカツ】</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吹き出し"/>
          <p:cNvSpPr/>
          <p:nvPr/>
        </p:nvSpPr>
        <p:spPr>
          <a:xfrm>
            <a:off x="2907450" y="1839129"/>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495" name="四角形"/>
          <p:cNvSpPr/>
          <p:nvPr/>
        </p:nvSpPr>
        <p:spPr>
          <a:xfrm>
            <a:off x="8470027" y="2608351"/>
            <a:ext cx="2326643" cy="3082748"/>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496" name="四角形"/>
          <p:cNvSpPr/>
          <p:nvPr/>
        </p:nvSpPr>
        <p:spPr>
          <a:xfrm>
            <a:off x="4574216" y="2558293"/>
            <a:ext cx="2326642" cy="3628300"/>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497" name="四角形"/>
          <p:cNvSpPr/>
          <p:nvPr/>
        </p:nvSpPr>
        <p:spPr>
          <a:xfrm>
            <a:off x="623120" y="2978229"/>
            <a:ext cx="2326643" cy="3209133"/>
          </a:xfrm>
          <a:prstGeom prst="rect">
            <a:avLst/>
          </a:prstGeom>
          <a:solidFill>
            <a:srgbClr val="FFFFFF"/>
          </a:solidFill>
          <a:ln w="12700">
            <a:solidFill>
              <a:schemeClr val="accent3">
                <a:lumOff val="17647"/>
              </a:schemeClr>
            </a:solidFill>
            <a:miter/>
          </a:ln>
        </p:spPr>
        <p:txBody>
          <a:bodyPr lIns="45719" rIns="45719" anchor="ctr"/>
          <a:lstStyle/>
          <a:p>
            <a:endParaRPr/>
          </a:p>
        </p:txBody>
      </p:sp>
      <p:sp>
        <p:nvSpPr>
          <p:cNvPr id="498" name="四角形"/>
          <p:cNvSpPr/>
          <p:nvPr/>
        </p:nvSpPr>
        <p:spPr>
          <a:xfrm>
            <a:off x="661445" y="1908175"/>
            <a:ext cx="2299150" cy="1057435"/>
          </a:xfrm>
          <a:prstGeom prst="rect">
            <a:avLst/>
          </a:prstGeom>
          <a:solidFill>
            <a:srgbClr val="FFFFFF"/>
          </a:solidFill>
          <a:ln w="101600">
            <a:solidFill>
              <a:schemeClr val="accent1">
                <a:lumOff val="12058"/>
              </a:schemeClr>
            </a:solidFill>
            <a:miter lim="400000"/>
          </a:ln>
        </p:spPr>
        <p:txBody>
          <a:bodyPr lIns="45719" rIns="45719" anchor="ctr"/>
          <a:lstStyle/>
          <a:p>
            <a:endParaRPr/>
          </a:p>
        </p:txBody>
      </p:sp>
      <p:sp>
        <p:nvSpPr>
          <p:cNvPr id="499" name="タイトル 1"/>
          <p:cNvSpPr txBox="1">
            <a:spLocks noGrp="1"/>
          </p:cNvSpPr>
          <p:nvPr>
            <p:ph type="title"/>
          </p:nvPr>
        </p:nvSpPr>
        <p:spPr>
          <a:xfrm>
            <a:off x="838200" y="365125"/>
            <a:ext cx="10515600" cy="1325563"/>
          </a:xfrm>
          <a:prstGeom prst="rect">
            <a:avLst/>
          </a:prstGeom>
        </p:spPr>
        <p:txBody>
          <a:bodyPr/>
          <a:lstStyle/>
          <a:p>
            <a:r>
              <a:t>LPのテンプレート</a:t>
            </a:r>
          </a:p>
        </p:txBody>
      </p:sp>
      <p:sp>
        <p:nvSpPr>
          <p:cNvPr id="500" name="ヘッダー…"/>
          <p:cNvSpPr txBox="1"/>
          <p:nvPr/>
        </p:nvSpPr>
        <p:spPr>
          <a:xfrm>
            <a:off x="791716" y="2056447"/>
            <a:ext cx="1900935" cy="66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ヘッダー</a:t>
            </a:r>
          </a:p>
          <a:p>
            <a:pPr algn="ctr"/>
            <a:r>
              <a:rPr>
                <a:latin typeface="+mj-lt"/>
                <a:ea typeface="+mj-ea"/>
                <a:cs typeface="+mj-cs"/>
                <a:sym typeface="游ゴシック"/>
              </a:rPr>
              <a:t>・キャッチコピー</a:t>
            </a:r>
          </a:p>
        </p:txBody>
      </p:sp>
      <p:sp>
        <p:nvSpPr>
          <p:cNvPr id="501" name="特典"/>
          <p:cNvSpPr txBox="1"/>
          <p:nvPr/>
        </p:nvSpPr>
        <p:spPr>
          <a:xfrm>
            <a:off x="1372616" y="3085147"/>
            <a:ext cx="56133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sp>
        <p:nvSpPr>
          <p:cNvPr id="502" name="問題提起…"/>
          <p:cNvSpPr txBox="1"/>
          <p:nvPr/>
        </p:nvSpPr>
        <p:spPr>
          <a:xfrm>
            <a:off x="572514" y="4107615"/>
            <a:ext cx="2339339" cy="637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問題提起</a:t>
            </a:r>
          </a:p>
          <a:p>
            <a:pPr algn="ctr">
              <a:defRPr sz="1600"/>
            </a:pPr>
            <a:r>
              <a:rPr>
                <a:latin typeface="+mj-lt"/>
                <a:ea typeface="+mj-ea"/>
                <a:cs typeface="+mj-cs"/>
                <a:sym typeface="游ゴシック"/>
              </a:rPr>
              <a:t>悩み・質問・ストーリー</a:t>
            </a:r>
          </a:p>
        </p:txBody>
      </p:sp>
      <p:sp>
        <p:nvSpPr>
          <p:cNvPr id="503" name="解決策・提案"/>
          <p:cNvSpPr txBox="1"/>
          <p:nvPr/>
        </p:nvSpPr>
        <p:spPr>
          <a:xfrm>
            <a:off x="1049951" y="5166993"/>
            <a:ext cx="147573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解決策・提案</a:t>
            </a:r>
          </a:p>
        </p:txBody>
      </p:sp>
      <p:sp>
        <p:nvSpPr>
          <p:cNvPr id="504" name="メリット・ベネフィット"/>
          <p:cNvSpPr txBox="1"/>
          <p:nvPr/>
        </p:nvSpPr>
        <p:spPr>
          <a:xfrm>
            <a:off x="4407279" y="2579111"/>
            <a:ext cx="2605231"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メリット・ベネフィット</a:t>
            </a:r>
          </a:p>
        </p:txBody>
      </p:sp>
      <p:sp>
        <p:nvSpPr>
          <p:cNvPr id="505" name="その方法をセミナーで…"/>
          <p:cNvSpPr txBox="1"/>
          <p:nvPr/>
        </p:nvSpPr>
        <p:spPr>
          <a:xfrm>
            <a:off x="553520" y="5447584"/>
            <a:ext cx="2446793" cy="66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その方法をセミナーで</a:t>
            </a:r>
          </a:p>
          <a:p>
            <a:pPr algn="ctr"/>
            <a:r>
              <a:rPr>
                <a:latin typeface="+mj-lt"/>
                <a:ea typeface="+mj-ea"/>
                <a:cs typeface="+mj-cs"/>
                <a:sym typeface="游ゴシック"/>
              </a:rPr>
              <a:t>説明します。</a:t>
            </a:r>
          </a:p>
        </p:txBody>
      </p:sp>
      <p:sp>
        <p:nvSpPr>
          <p:cNvPr id="506" name="セミナースケジュール"/>
          <p:cNvSpPr txBox="1"/>
          <p:nvPr/>
        </p:nvSpPr>
        <p:spPr>
          <a:xfrm>
            <a:off x="4410454" y="4481562"/>
            <a:ext cx="233298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セミナースケジュール</a:t>
            </a:r>
          </a:p>
        </p:txBody>
      </p:sp>
      <p:sp>
        <p:nvSpPr>
          <p:cNvPr id="507" name="特典"/>
          <p:cNvSpPr txBox="1"/>
          <p:nvPr/>
        </p:nvSpPr>
        <p:spPr>
          <a:xfrm>
            <a:off x="5441751" y="5416101"/>
            <a:ext cx="5613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nvGrpSpPr>
          <p:cNvPr id="510" name="グループ"/>
          <p:cNvGrpSpPr/>
          <p:nvPr/>
        </p:nvGrpSpPr>
        <p:grpSpPr>
          <a:xfrm>
            <a:off x="1093849" y="3547288"/>
            <a:ext cx="1296670" cy="288289"/>
            <a:chOff x="0" y="0"/>
            <a:chExt cx="1296668" cy="288287"/>
          </a:xfrm>
        </p:grpSpPr>
        <p:sp>
          <p:nvSpPr>
            <p:cNvPr id="508"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09"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511" name="お客様の声"/>
          <p:cNvSpPr txBox="1"/>
          <p:nvPr/>
        </p:nvSpPr>
        <p:spPr>
          <a:xfrm>
            <a:off x="9009777" y="2633333"/>
            <a:ext cx="12471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お客様の声</a:t>
            </a:r>
          </a:p>
        </p:txBody>
      </p:sp>
      <p:sp>
        <p:nvSpPr>
          <p:cNvPr id="512" name="講師プロフィール"/>
          <p:cNvSpPr txBox="1"/>
          <p:nvPr/>
        </p:nvSpPr>
        <p:spPr>
          <a:xfrm>
            <a:off x="8673990" y="4780636"/>
            <a:ext cx="1912365"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講師プロフィール</a:t>
            </a:r>
          </a:p>
        </p:txBody>
      </p:sp>
      <p:sp>
        <p:nvSpPr>
          <p:cNvPr id="513" name="パッと見て興味を…"/>
          <p:cNvSpPr txBox="1"/>
          <p:nvPr/>
        </p:nvSpPr>
        <p:spPr>
          <a:xfrm>
            <a:off x="2973032" y="1923589"/>
            <a:ext cx="18821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パッと見て興味を</a:t>
            </a:r>
          </a:p>
          <a:p>
            <a:pPr algn="ctr">
              <a:defRPr sz="1400"/>
            </a:pPr>
            <a:r>
              <a:rPr>
                <a:latin typeface="+mj-lt"/>
                <a:ea typeface="+mj-ea"/>
                <a:cs typeface="+mj-cs"/>
                <a:sym typeface="游ゴシック"/>
              </a:rPr>
              <a:t>惹きつけられるように</a:t>
            </a:r>
          </a:p>
        </p:txBody>
      </p:sp>
      <p:grpSp>
        <p:nvGrpSpPr>
          <p:cNvPr id="516" name="グループ"/>
          <p:cNvGrpSpPr/>
          <p:nvPr/>
        </p:nvGrpSpPr>
        <p:grpSpPr>
          <a:xfrm>
            <a:off x="5098725" y="5007983"/>
            <a:ext cx="1296670" cy="288288"/>
            <a:chOff x="0" y="0"/>
            <a:chExt cx="1296668" cy="288287"/>
          </a:xfrm>
        </p:grpSpPr>
        <p:sp>
          <p:nvSpPr>
            <p:cNvPr id="514"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15"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grpSp>
        <p:nvGrpSpPr>
          <p:cNvPr id="519" name="グループ"/>
          <p:cNvGrpSpPr/>
          <p:nvPr/>
        </p:nvGrpSpPr>
        <p:grpSpPr>
          <a:xfrm>
            <a:off x="5098725" y="5854593"/>
            <a:ext cx="1296670" cy="288288"/>
            <a:chOff x="0" y="0"/>
            <a:chExt cx="1296668" cy="288287"/>
          </a:xfrm>
        </p:grpSpPr>
        <p:sp>
          <p:nvSpPr>
            <p:cNvPr id="517" name="角丸四角形"/>
            <p:cNvSpPr/>
            <p:nvPr/>
          </p:nvSpPr>
          <p:spPr>
            <a:xfrm>
              <a:off x="-1" y="30937"/>
              <a:ext cx="1270004" cy="226417"/>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18" name="申込みボタン"/>
            <p:cNvSpPr txBox="1"/>
            <p:nvPr/>
          </p:nvSpPr>
          <p:spPr>
            <a:xfrm>
              <a:off x="49530" y="-1"/>
              <a:ext cx="1247139" cy="288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520" name="セミナースケジュール"/>
          <p:cNvSpPr txBox="1"/>
          <p:nvPr/>
        </p:nvSpPr>
        <p:spPr>
          <a:xfrm>
            <a:off x="8463677" y="3097589"/>
            <a:ext cx="2332989" cy="320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セミナースケジュール</a:t>
            </a:r>
          </a:p>
        </p:txBody>
      </p:sp>
      <p:sp>
        <p:nvSpPr>
          <p:cNvPr id="521" name="特典"/>
          <p:cNvSpPr txBox="1"/>
          <p:nvPr/>
        </p:nvSpPr>
        <p:spPr>
          <a:xfrm>
            <a:off x="9346327" y="3896018"/>
            <a:ext cx="561339" cy="320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nvGrpSpPr>
          <p:cNvPr id="524" name="グループ"/>
          <p:cNvGrpSpPr/>
          <p:nvPr/>
        </p:nvGrpSpPr>
        <p:grpSpPr>
          <a:xfrm>
            <a:off x="8978662" y="3547288"/>
            <a:ext cx="1296669" cy="288289"/>
            <a:chOff x="0" y="0"/>
            <a:chExt cx="1296668" cy="288287"/>
          </a:xfrm>
        </p:grpSpPr>
        <p:sp>
          <p:nvSpPr>
            <p:cNvPr id="522"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23"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525" name="四角形"/>
          <p:cNvSpPr/>
          <p:nvPr/>
        </p:nvSpPr>
        <p:spPr>
          <a:xfrm>
            <a:off x="600895" y="4094202"/>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grpSp>
        <p:nvGrpSpPr>
          <p:cNvPr id="528" name="グループ"/>
          <p:cNvGrpSpPr/>
          <p:nvPr/>
        </p:nvGrpSpPr>
        <p:grpSpPr>
          <a:xfrm>
            <a:off x="8978662" y="4240788"/>
            <a:ext cx="1296669" cy="288288"/>
            <a:chOff x="0" y="0"/>
            <a:chExt cx="1296668" cy="288287"/>
          </a:xfrm>
        </p:grpSpPr>
        <p:sp>
          <p:nvSpPr>
            <p:cNvPr id="526" name="角丸四角形"/>
            <p:cNvSpPr/>
            <p:nvPr/>
          </p:nvSpPr>
          <p:spPr>
            <a:xfrm>
              <a:off x="-1" y="30937"/>
              <a:ext cx="1270004" cy="226417"/>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27" name="申込みボタン"/>
            <p:cNvSpPr txBox="1"/>
            <p:nvPr/>
          </p:nvSpPr>
          <p:spPr>
            <a:xfrm>
              <a:off x="49530" y="-1"/>
              <a:ext cx="1247139" cy="2882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grpSp>
        <p:nvGrpSpPr>
          <p:cNvPr id="531" name="グループ"/>
          <p:cNvGrpSpPr/>
          <p:nvPr/>
        </p:nvGrpSpPr>
        <p:grpSpPr>
          <a:xfrm>
            <a:off x="8985014" y="5352234"/>
            <a:ext cx="1296669" cy="288289"/>
            <a:chOff x="0" y="0"/>
            <a:chExt cx="1296668" cy="288287"/>
          </a:xfrm>
        </p:grpSpPr>
        <p:sp>
          <p:nvSpPr>
            <p:cNvPr id="529" name="角丸四角形"/>
            <p:cNvSpPr/>
            <p:nvPr/>
          </p:nvSpPr>
          <p:spPr>
            <a:xfrm>
              <a:off x="-1" y="30937"/>
              <a:ext cx="1270004" cy="226418"/>
            </a:xfrm>
            <a:prstGeom prst="roundRect">
              <a:avLst>
                <a:gd name="adj" fmla="val 50000"/>
              </a:avLst>
            </a:prstGeom>
            <a:solidFill>
              <a:schemeClr val="accent4">
                <a:lumOff val="12500"/>
              </a:schemeClr>
            </a:solidFill>
            <a:ln w="101600" cap="flat">
              <a:solidFill>
                <a:schemeClr val="accent4">
                  <a:lumOff val="12500"/>
                </a:schemeClr>
              </a:solidFill>
              <a:prstDash val="solid"/>
              <a:miter lim="400000"/>
            </a:ln>
            <a:effectLst/>
          </p:spPr>
          <p:txBody>
            <a:bodyPr wrap="square" lIns="45719" tIns="45719" rIns="45719" bIns="45719" numCol="1" anchor="ctr">
              <a:noAutofit/>
            </a:bodyPr>
            <a:lstStyle/>
            <a:p>
              <a:endParaRPr/>
            </a:p>
          </p:txBody>
        </p:sp>
        <p:sp>
          <p:nvSpPr>
            <p:cNvPr id="530" name="申込みボタン"/>
            <p:cNvSpPr txBox="1"/>
            <p:nvPr/>
          </p:nvSpPr>
          <p:spPr>
            <a:xfrm>
              <a:off x="49530" y="0"/>
              <a:ext cx="1247139" cy="288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1500">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申込みボタン</a:t>
              </a:r>
            </a:p>
          </p:txBody>
        </p:sp>
      </p:grpSp>
      <p:sp>
        <p:nvSpPr>
          <p:cNvPr id="532" name="四角形"/>
          <p:cNvSpPr/>
          <p:nvPr/>
        </p:nvSpPr>
        <p:spPr>
          <a:xfrm>
            <a:off x="600895" y="5165645"/>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533" name="四角形"/>
          <p:cNvSpPr/>
          <p:nvPr/>
        </p:nvSpPr>
        <p:spPr>
          <a:xfrm>
            <a:off x="4571041" y="2622068"/>
            <a:ext cx="2352042"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534" name="四角形"/>
          <p:cNvSpPr/>
          <p:nvPr/>
        </p:nvSpPr>
        <p:spPr>
          <a:xfrm>
            <a:off x="4561516" y="4524804"/>
            <a:ext cx="2352042"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535" name="四角形"/>
          <p:cNvSpPr/>
          <p:nvPr/>
        </p:nvSpPr>
        <p:spPr>
          <a:xfrm>
            <a:off x="8454153" y="2636508"/>
            <a:ext cx="2352042" cy="275591"/>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536" name="四角形"/>
          <p:cNvSpPr/>
          <p:nvPr/>
        </p:nvSpPr>
        <p:spPr>
          <a:xfrm>
            <a:off x="8466852" y="3107372"/>
            <a:ext cx="2352043" cy="275591"/>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sp>
        <p:nvSpPr>
          <p:cNvPr id="537" name="四角形"/>
          <p:cNvSpPr/>
          <p:nvPr/>
        </p:nvSpPr>
        <p:spPr>
          <a:xfrm>
            <a:off x="8466852" y="4787320"/>
            <a:ext cx="2352043" cy="275592"/>
          </a:xfrm>
          <a:prstGeom prst="rect">
            <a:avLst/>
          </a:prstGeom>
          <a:gradFill>
            <a:gsLst>
              <a:gs pos="0">
                <a:srgbClr val="70A6DB">
                  <a:alpha val="28448"/>
                </a:srgbClr>
              </a:gs>
              <a:gs pos="50000">
                <a:srgbClr val="559BDB">
                  <a:alpha val="28448"/>
                </a:srgbClr>
              </a:gs>
              <a:gs pos="100000">
                <a:srgbClr val="448AC9">
                  <a:alpha val="28448"/>
                </a:srgbClr>
              </a:gs>
            </a:gsLst>
            <a:lin ang="5400000"/>
          </a:gradFill>
          <a:ln w="6350">
            <a:solidFill>
              <a:schemeClr val="accent5">
                <a:alpha val="28448"/>
              </a:schemeClr>
            </a:solidFill>
            <a:miter/>
          </a:ln>
        </p:spPr>
        <p:txBody>
          <a:bodyPr lIns="45719" rIns="45719" anchor="ctr"/>
          <a:lstStyle/>
          <a:p>
            <a:pPr>
              <a:defRPr>
                <a:solidFill>
                  <a:srgbClr val="FFFFFF"/>
                </a:solidFill>
              </a:defRPr>
            </a:pPr>
            <a:endParaRPr/>
          </a:p>
        </p:txBody>
      </p:sp>
      <p:grpSp>
        <p:nvGrpSpPr>
          <p:cNvPr id="540" name="グループ"/>
          <p:cNvGrpSpPr/>
          <p:nvPr/>
        </p:nvGrpSpPr>
        <p:grpSpPr>
          <a:xfrm>
            <a:off x="1929128" y="2692432"/>
            <a:ext cx="2486056" cy="3633473"/>
            <a:chOff x="0" y="0"/>
            <a:chExt cx="2486054" cy="3633472"/>
          </a:xfrm>
        </p:grpSpPr>
        <p:sp>
          <p:nvSpPr>
            <p:cNvPr id="538" name="接続の線"/>
            <p:cNvSpPr/>
            <p:nvPr/>
          </p:nvSpPr>
          <p:spPr>
            <a:xfrm>
              <a:off x="-1" y="142239"/>
              <a:ext cx="1812294" cy="3491234"/>
            </a:xfrm>
            <a:custGeom>
              <a:avLst/>
              <a:gdLst/>
              <a:ahLst/>
              <a:cxnLst>
                <a:cxn ang="0">
                  <a:pos x="wd2" y="hd2"/>
                </a:cxn>
                <a:cxn ang="5400000">
                  <a:pos x="wd2" y="hd2"/>
                </a:cxn>
                <a:cxn ang="10800000">
                  <a:pos x="wd2" y="hd2"/>
                </a:cxn>
                <a:cxn ang="16200000">
                  <a:pos x="wd2" y="hd2"/>
                </a:cxn>
              </a:cxnLst>
              <a:rect l="0" t="0" r="r" b="b"/>
              <a:pathLst>
                <a:path w="21600" h="21600" extrusionOk="0">
                  <a:moveTo>
                    <a:pt x="0" y="20225"/>
                  </a:moveTo>
                  <a:lnTo>
                    <a:pt x="0" y="21600"/>
                  </a:lnTo>
                  <a:lnTo>
                    <a:pt x="21600" y="21600"/>
                  </a:lnTo>
                  <a:lnTo>
                    <a:pt x="21600" y="0"/>
                  </a:lnTo>
                </a:path>
              </a:pathLst>
            </a:custGeom>
            <a:noFill/>
            <a:ln w="12700" cap="flat">
              <a:solidFill>
                <a:srgbClr val="BBBBBB">
                  <a:alpha val="38286"/>
                </a:srgbClr>
              </a:solidFill>
              <a:prstDash val="solid"/>
              <a:miter lim="800000"/>
            </a:ln>
            <a:effectLst/>
          </p:spPr>
          <p:txBody>
            <a:bodyPr wrap="square" lIns="45719" tIns="45719" rIns="45719" bIns="45719" numCol="1" anchor="t">
              <a:noAutofit/>
            </a:bodyPr>
            <a:lstStyle/>
            <a:p>
              <a:endParaRPr/>
            </a:p>
          </p:txBody>
        </p:sp>
        <p:sp>
          <p:nvSpPr>
            <p:cNvPr id="539" name="線"/>
            <p:cNvSpPr/>
            <p:nvPr/>
          </p:nvSpPr>
          <p:spPr>
            <a:xfrm flipV="1">
              <a:off x="1786205" y="0"/>
              <a:ext cx="699850" cy="138851"/>
            </a:xfrm>
            <a:prstGeom prst="line">
              <a:avLst/>
            </a:prstGeom>
            <a:noFill/>
            <a:ln w="12700" cap="flat">
              <a:solidFill>
                <a:schemeClr val="accent3">
                  <a:lumOff val="17647"/>
                  <a:alpha val="65148"/>
                </a:schemeClr>
              </a:solidFill>
              <a:prstDash val="solid"/>
              <a:miter lim="800000"/>
              <a:tailEnd type="triangle" w="med" len="med"/>
            </a:ln>
            <a:effectLst/>
          </p:spPr>
          <p:txBody>
            <a:bodyPr wrap="square" lIns="45719" tIns="45719" rIns="45719" bIns="45719" numCol="1" anchor="t">
              <a:noAutofit/>
            </a:bodyPr>
            <a:lstStyle/>
            <a:p>
              <a:endParaRPr/>
            </a:p>
          </p:txBody>
        </p:sp>
      </p:grpSp>
      <p:sp>
        <p:nvSpPr>
          <p:cNvPr id="541" name="接続の線"/>
          <p:cNvSpPr/>
          <p:nvPr/>
        </p:nvSpPr>
        <p:spPr>
          <a:xfrm>
            <a:off x="5637529" y="2785109"/>
            <a:ext cx="1863091" cy="3589022"/>
          </a:xfrm>
          <a:custGeom>
            <a:avLst/>
            <a:gdLst/>
            <a:ahLst/>
            <a:cxnLst>
              <a:cxn ang="0">
                <a:pos x="wd2" y="hd2"/>
              </a:cxn>
              <a:cxn ang="5400000">
                <a:pos x="wd2" y="hd2"/>
              </a:cxn>
              <a:cxn ang="10800000">
                <a:pos x="wd2" y="hd2"/>
              </a:cxn>
              <a:cxn ang="16200000">
                <a:pos x="wd2" y="hd2"/>
              </a:cxn>
            </a:cxnLst>
            <a:rect l="0" t="0" r="r" b="b"/>
            <a:pathLst>
              <a:path w="21600" h="21600" extrusionOk="0">
                <a:moveTo>
                  <a:pt x="0" y="20224"/>
                </a:moveTo>
                <a:lnTo>
                  <a:pt x="0" y="21600"/>
                </a:lnTo>
                <a:lnTo>
                  <a:pt x="21600" y="21600"/>
                </a:lnTo>
                <a:lnTo>
                  <a:pt x="21600" y="0"/>
                </a:lnTo>
              </a:path>
            </a:pathLst>
          </a:custGeom>
          <a:ln w="12700">
            <a:solidFill>
              <a:srgbClr val="BBBBBB">
                <a:alpha val="38286"/>
              </a:srgbClr>
            </a:solidFill>
            <a:miter/>
          </a:ln>
        </p:spPr>
        <p:txBody>
          <a:bodyPr lIns="45719" rIns="45719"/>
          <a:lstStyle/>
          <a:p>
            <a:endParaRPr/>
          </a:p>
        </p:txBody>
      </p:sp>
      <p:sp>
        <p:nvSpPr>
          <p:cNvPr id="542" name="線"/>
          <p:cNvSpPr/>
          <p:nvPr/>
        </p:nvSpPr>
        <p:spPr>
          <a:xfrm>
            <a:off x="7473922" y="2781187"/>
            <a:ext cx="859358" cy="2"/>
          </a:xfrm>
          <a:prstGeom prst="line">
            <a:avLst/>
          </a:prstGeom>
          <a:ln w="12700">
            <a:solidFill>
              <a:schemeClr val="accent3">
                <a:lumOff val="17647"/>
                <a:alpha val="65148"/>
              </a:schemeClr>
            </a:solidFill>
            <a:miter/>
            <a:tailEnd type="triangle"/>
          </a:ln>
        </p:spPr>
        <p:txBody>
          <a:bodyPr lIns="45719" rIns="45719"/>
          <a:lstStyle/>
          <a:p>
            <a:endParaRPr/>
          </a:p>
        </p:txBody>
      </p:sp>
      <p:sp>
        <p:nvSpPr>
          <p:cNvPr id="543" name="参加するとどういう…"/>
          <p:cNvSpPr txBox="1"/>
          <p:nvPr/>
        </p:nvSpPr>
        <p:spPr>
          <a:xfrm>
            <a:off x="4518890" y="2995183"/>
            <a:ext cx="2225052" cy="662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r>
              <a:rPr>
                <a:latin typeface="+mj-lt"/>
                <a:ea typeface="+mj-ea"/>
                <a:cs typeface="+mj-cs"/>
                <a:sym typeface="游ゴシック"/>
              </a:rPr>
              <a:t>参加するとどういう</a:t>
            </a:r>
          </a:p>
          <a:p>
            <a:pPr algn="ctr"/>
            <a:r>
              <a:rPr>
                <a:latin typeface="+mj-lt"/>
                <a:ea typeface="+mj-ea"/>
                <a:cs typeface="+mj-cs"/>
                <a:sym typeface="游ゴシック"/>
              </a:rPr>
              <a:t>変化が起こるのか</a:t>
            </a:r>
          </a:p>
        </p:txBody>
      </p:sp>
      <p:sp>
        <p:nvSpPr>
          <p:cNvPr id="544" name="吹き出し"/>
          <p:cNvSpPr/>
          <p:nvPr/>
        </p:nvSpPr>
        <p:spPr>
          <a:xfrm>
            <a:off x="6272950" y="1699406"/>
            <a:ext cx="2457041" cy="812802"/>
          </a:xfrm>
          <a:prstGeom prst="wedgeEllipseCallout">
            <a:avLst>
              <a:gd name="adj1" fmla="val -49586"/>
              <a:gd name="adj2" fmla="val 70000"/>
            </a:avLst>
          </a:prstGeom>
          <a:solidFill>
            <a:srgbClr val="FFFFFF"/>
          </a:solidFill>
          <a:ln w="12700">
            <a:solidFill>
              <a:schemeClr val="accent1"/>
            </a:solidFill>
            <a:miter/>
          </a:ln>
        </p:spPr>
        <p:txBody>
          <a:bodyPr lIns="45719" rIns="45719" anchor="ctr"/>
          <a:lstStyle/>
          <a:p>
            <a:endParaRPr/>
          </a:p>
        </p:txBody>
      </p:sp>
      <p:sp>
        <p:nvSpPr>
          <p:cNvPr id="545" name="お客様にどんな良いことが…"/>
          <p:cNvSpPr txBox="1"/>
          <p:nvPr/>
        </p:nvSpPr>
        <p:spPr>
          <a:xfrm>
            <a:off x="6191067" y="1722134"/>
            <a:ext cx="2605230"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400"/>
            </a:pPr>
            <a:r>
              <a:rPr>
                <a:latin typeface="+mj-lt"/>
                <a:ea typeface="+mj-ea"/>
                <a:cs typeface="+mj-cs"/>
                <a:sym typeface="游ゴシック"/>
              </a:rPr>
              <a:t>お客様にどんな良いことが</a:t>
            </a:r>
          </a:p>
          <a:p>
            <a:pPr algn="ctr">
              <a:defRPr sz="1400"/>
            </a:pPr>
            <a:r>
              <a:rPr>
                <a:latin typeface="+mj-lt"/>
                <a:ea typeface="+mj-ea"/>
                <a:cs typeface="+mj-cs"/>
                <a:sym typeface="游ゴシック"/>
              </a:rPr>
              <a:t>起こるのか、</a:t>
            </a:r>
          </a:p>
          <a:p>
            <a:pPr algn="ctr">
              <a:defRPr sz="1400"/>
            </a:pPr>
            <a:r>
              <a:rPr>
                <a:latin typeface="+mj-lt"/>
                <a:ea typeface="+mj-ea"/>
                <a:cs typeface="+mj-cs"/>
                <a:sym typeface="游ゴシック"/>
              </a:rPr>
              <a:t>イメージしてもらおう</a:t>
            </a:r>
          </a:p>
        </p:txBody>
      </p:sp>
      <p:sp>
        <p:nvSpPr>
          <p:cNvPr id="546" name="吹き出し"/>
          <p:cNvSpPr/>
          <p:nvPr/>
        </p:nvSpPr>
        <p:spPr>
          <a:xfrm>
            <a:off x="6577749" y="3969653"/>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547" name="人数限定！など…"/>
          <p:cNvSpPr txBox="1"/>
          <p:nvPr/>
        </p:nvSpPr>
        <p:spPr>
          <a:xfrm>
            <a:off x="6732231" y="4148621"/>
            <a:ext cx="17043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人数限定！など</a:t>
            </a:r>
          </a:p>
          <a:p>
            <a:pPr algn="ctr">
              <a:defRPr sz="1400"/>
            </a:pPr>
            <a:r>
              <a:rPr>
                <a:latin typeface="+mj-lt"/>
                <a:ea typeface="+mj-ea"/>
                <a:cs typeface="+mj-cs"/>
                <a:sym typeface="游ゴシック"/>
              </a:rPr>
              <a:t>限定性も入れよう！</a:t>
            </a:r>
          </a:p>
        </p:txBody>
      </p:sp>
      <p:sp>
        <p:nvSpPr>
          <p:cNvPr id="548" name="吹き出し"/>
          <p:cNvSpPr/>
          <p:nvPr/>
        </p:nvSpPr>
        <p:spPr>
          <a:xfrm>
            <a:off x="9242583" y="1654192"/>
            <a:ext cx="2549665" cy="812802"/>
          </a:xfrm>
          <a:prstGeom prst="wedgeEllipseCallout">
            <a:avLst>
              <a:gd name="adj1" fmla="val -49602"/>
              <a:gd name="adj2" fmla="val 70000"/>
            </a:avLst>
          </a:prstGeom>
          <a:solidFill>
            <a:srgbClr val="FFFFFF"/>
          </a:solidFill>
          <a:ln w="12700">
            <a:solidFill>
              <a:schemeClr val="accent1"/>
            </a:solidFill>
            <a:miter/>
          </a:ln>
        </p:spPr>
        <p:txBody>
          <a:bodyPr lIns="45719" rIns="45719" anchor="ctr"/>
          <a:lstStyle/>
          <a:p>
            <a:endParaRPr/>
          </a:p>
        </p:txBody>
      </p:sp>
      <p:sp>
        <p:nvSpPr>
          <p:cNvPr id="549" name="利用者目線での情報が知りたい！…"/>
          <p:cNvSpPr txBox="1"/>
          <p:nvPr/>
        </p:nvSpPr>
        <p:spPr>
          <a:xfrm>
            <a:off x="9096651" y="1855485"/>
            <a:ext cx="2824705"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利用者目線での情報が知りたい！</a:t>
            </a:r>
          </a:p>
          <a:p>
            <a:pPr algn="ctr">
              <a:defRPr sz="1400"/>
            </a:pPr>
            <a:r>
              <a:rPr>
                <a:latin typeface="+mj-lt"/>
                <a:ea typeface="+mj-ea"/>
                <a:cs typeface="+mj-cs"/>
                <a:sym typeface="游ゴシック"/>
              </a:rPr>
              <a:t>具体的な事例が知りたい！</a:t>
            </a:r>
          </a:p>
        </p:txBody>
      </p:sp>
      <p:sp>
        <p:nvSpPr>
          <p:cNvPr id="550" name="吹き出し"/>
          <p:cNvSpPr/>
          <p:nvPr/>
        </p:nvSpPr>
        <p:spPr>
          <a:xfrm>
            <a:off x="2767750" y="3878029"/>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551" name="共感・自分ごととして…"/>
          <p:cNvSpPr txBox="1"/>
          <p:nvPr/>
        </p:nvSpPr>
        <p:spPr>
          <a:xfrm>
            <a:off x="2756986" y="4056038"/>
            <a:ext cx="2040381" cy="535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共感・自分ごととして</a:t>
            </a:r>
          </a:p>
          <a:p>
            <a:pPr algn="ctr">
              <a:defRPr sz="1400"/>
            </a:pPr>
            <a:r>
              <a:rPr>
                <a:latin typeface="+mj-lt"/>
                <a:ea typeface="+mj-ea"/>
                <a:cs typeface="+mj-cs"/>
                <a:sym typeface="游ゴシック"/>
              </a:rPr>
              <a:t>捉えてもらえるように！</a:t>
            </a:r>
          </a:p>
        </p:txBody>
      </p:sp>
      <p:sp>
        <p:nvSpPr>
          <p:cNvPr id="552" name="吹き出し"/>
          <p:cNvSpPr/>
          <p:nvPr/>
        </p:nvSpPr>
        <p:spPr>
          <a:xfrm>
            <a:off x="2657550" y="2765745"/>
            <a:ext cx="2023074" cy="812802"/>
          </a:xfrm>
          <a:prstGeom prst="wedgeEllipseCallout">
            <a:avLst>
              <a:gd name="adj1" fmla="val -49498"/>
              <a:gd name="adj2" fmla="val 70000"/>
            </a:avLst>
          </a:prstGeom>
          <a:solidFill>
            <a:srgbClr val="FFFFFF"/>
          </a:solidFill>
          <a:ln w="12700">
            <a:solidFill>
              <a:schemeClr val="accent1"/>
            </a:solidFill>
            <a:miter/>
          </a:ln>
        </p:spPr>
        <p:txBody>
          <a:bodyPr lIns="45719" rIns="45719" anchor="ctr"/>
          <a:lstStyle/>
          <a:p>
            <a:endParaRPr/>
          </a:p>
        </p:txBody>
      </p:sp>
      <p:sp>
        <p:nvSpPr>
          <p:cNvPr id="553" name="お得感を演出！…"/>
          <p:cNvSpPr txBox="1"/>
          <p:nvPr/>
        </p:nvSpPr>
        <p:spPr>
          <a:xfrm>
            <a:off x="2812033" y="2897634"/>
            <a:ext cx="1704339" cy="535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lgn="ctr">
              <a:defRPr sz="1400"/>
            </a:pPr>
            <a:r>
              <a:rPr>
                <a:latin typeface="+mj-lt"/>
                <a:ea typeface="+mj-ea"/>
                <a:cs typeface="+mj-cs"/>
                <a:sym typeface="游ゴシック"/>
              </a:rPr>
              <a:t>お得感を演出！</a:t>
            </a:r>
          </a:p>
          <a:p>
            <a:pPr algn="ctr">
              <a:defRPr sz="1400"/>
            </a:pPr>
            <a:r>
              <a:rPr>
                <a:latin typeface="+mj-lt"/>
                <a:ea typeface="+mj-ea"/>
                <a:cs typeface="+mj-cs"/>
                <a:sym typeface="游ゴシック"/>
              </a:rPr>
              <a:t>参加する理由づけ！</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次回までの宿題"/>
          <p:cNvSpPr txBox="1">
            <a:spLocks noGrp="1"/>
          </p:cNvSpPr>
          <p:nvPr>
            <p:ph type="title"/>
          </p:nvPr>
        </p:nvSpPr>
        <p:spPr>
          <a:xfrm>
            <a:off x="838200" y="365125"/>
            <a:ext cx="10515600" cy="1325563"/>
          </a:xfrm>
          <a:prstGeom prst="rect">
            <a:avLst/>
          </a:prstGeom>
        </p:spPr>
        <p:txBody>
          <a:bodyPr/>
          <a:lstStyle/>
          <a:p>
            <a:r>
              <a:rPr dirty="0" err="1"/>
              <a:t>次回までの宿題</a:t>
            </a:r>
            <a:endParaRPr dirty="0"/>
          </a:p>
        </p:txBody>
      </p:sp>
      <p:sp>
        <p:nvSpPr>
          <p:cNvPr id="556" name="本文"/>
          <p:cNvSpPr txBox="1">
            <a:spLocks noGrp="1"/>
          </p:cNvSpPr>
          <p:nvPr>
            <p:ph type="body" idx="1"/>
          </p:nvPr>
        </p:nvSpPr>
        <p:spPr>
          <a:xfrm>
            <a:off x="838200" y="1825624"/>
            <a:ext cx="10515600" cy="4195664"/>
          </a:xfrm>
          <a:prstGeom prst="rect">
            <a:avLst/>
          </a:prstGeom>
        </p:spPr>
        <p:txBody>
          <a:bodyPr>
            <a:normAutofit/>
          </a:bodyPr>
          <a:lstStyle/>
          <a:p>
            <a:r>
              <a:rPr lang="en-US" dirty="0">
                <a:hlinkClick r:id="rId2"/>
              </a:rPr>
              <a:t>https://</a:t>
            </a:r>
            <a:r>
              <a:rPr lang="en-US" dirty="0" smtClean="0">
                <a:hlinkClick r:id="rId2"/>
              </a:rPr>
              <a:t>docs.google.com/spreadsheets/d/1KNgh3dop1wL8Jg6Hczdf5wzXkJ5ygRvIGv3gVOhqAs0/edit?usp=sharing</a:t>
            </a:r>
            <a:endParaRPr lang="en-US" dirty="0" smtClean="0"/>
          </a:p>
          <a:p>
            <a:r>
              <a:rPr lang="ja-JP" altLang="en-US" dirty="0" smtClean="0"/>
              <a:t>説明会の日程を確定して</a:t>
            </a:r>
            <a:r>
              <a:rPr lang="en-US" altLang="ja-JP" dirty="0" smtClean="0"/>
              <a:t>FB</a:t>
            </a:r>
            <a:r>
              <a:rPr lang="ja-JP" altLang="en-US" dirty="0" smtClean="0"/>
              <a:t>に連絡（</a:t>
            </a:r>
            <a:r>
              <a:rPr lang="en-US" altLang="ja-JP" dirty="0" smtClean="0"/>
              <a:t>5</a:t>
            </a:r>
            <a:r>
              <a:rPr lang="ja-JP" altLang="en-US" dirty="0" smtClean="0"/>
              <a:t>月</a:t>
            </a:r>
            <a:r>
              <a:rPr lang="en-US" altLang="ja-JP" dirty="0" smtClean="0"/>
              <a:t>23</a:t>
            </a:r>
            <a:r>
              <a:rPr lang="ja-JP" altLang="en-US" dirty="0" smtClean="0"/>
              <a:t>日まで）</a:t>
            </a:r>
            <a:endParaRPr lang="en-US" altLang="ja-JP" dirty="0" smtClean="0"/>
          </a:p>
          <a:p>
            <a:r>
              <a:rPr lang="ja-JP" altLang="en-US" dirty="0" smtClean="0"/>
              <a:t>説明会</a:t>
            </a:r>
            <a:r>
              <a:rPr lang="en-US" altLang="ja-JP" dirty="0" smtClean="0"/>
              <a:t>LP</a:t>
            </a:r>
            <a:r>
              <a:rPr lang="ja-JP" altLang="en-US" dirty="0" smtClean="0"/>
              <a:t>を作成（各講師ごとのものが完了　</a:t>
            </a:r>
            <a:r>
              <a:rPr lang="en-US" altLang="ja-JP" dirty="0" smtClean="0"/>
              <a:t>6</a:t>
            </a:r>
            <a:r>
              <a:rPr lang="ja-JP" altLang="en-US" dirty="0" smtClean="0"/>
              <a:t>月</a:t>
            </a:r>
            <a:r>
              <a:rPr lang="en-US" altLang="ja-JP" dirty="0"/>
              <a:t>2</a:t>
            </a:r>
            <a:r>
              <a:rPr lang="ja-JP" altLang="en-US" dirty="0" smtClean="0"/>
              <a:t>日まで）</a:t>
            </a:r>
            <a:endParaRPr lang="en-US" altLang="ja-JP" dirty="0" smtClean="0"/>
          </a:p>
          <a:p>
            <a:pPr marL="0" indent="0">
              <a:buNone/>
            </a:pPr>
            <a:r>
              <a:rPr lang="en-US" altLang="ja-JP" sz="2200" dirty="0" smtClean="0"/>
              <a:t>※WP</a:t>
            </a:r>
            <a:r>
              <a:rPr lang="ja-JP" altLang="en-US" sz="2200" dirty="0" smtClean="0"/>
              <a:t>で作成する</a:t>
            </a:r>
            <a:r>
              <a:rPr lang="ja-JP" altLang="en-US" sz="2200" dirty="0"/>
              <a:t>　</a:t>
            </a:r>
            <a:r>
              <a:rPr lang="en-US" altLang="ja-JP" sz="2200" dirty="0" smtClean="0"/>
              <a:t/>
            </a:r>
            <a:br>
              <a:rPr lang="en-US" altLang="ja-JP" sz="2200" dirty="0" smtClean="0"/>
            </a:br>
            <a:r>
              <a:rPr lang="en-US" altLang="ja-JP" sz="2200" dirty="0" smtClean="0"/>
              <a:t>※</a:t>
            </a:r>
            <a:r>
              <a:rPr lang="ja-JP" altLang="en-US" sz="2200" dirty="0" smtClean="0"/>
              <a:t>説明会の</a:t>
            </a:r>
            <a:r>
              <a:rPr lang="en-US" altLang="ja-JP" sz="2200" dirty="0" smtClean="0"/>
              <a:t>1</a:t>
            </a:r>
            <a:r>
              <a:rPr lang="ja-JP" altLang="en-US" sz="2200" dirty="0" smtClean="0"/>
              <a:t>か月前までに</a:t>
            </a:r>
            <a:r>
              <a:rPr lang="en-US" altLang="ja-JP" sz="2200" dirty="0" smtClean="0"/>
              <a:t>LP</a:t>
            </a:r>
            <a:r>
              <a:rPr lang="ja-JP" altLang="en-US" sz="2200" dirty="0" smtClean="0"/>
              <a:t>が完成（メルマガ開始までに完成の必要があり）</a:t>
            </a:r>
            <a:endParaRPr lang="en-US" sz="2200" dirty="0" smtClean="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9B0234C-64EA-4ABA-9084-B7BF888D07F3}"/>
              </a:ext>
            </a:extLst>
          </p:cNvPr>
          <p:cNvSpPr>
            <a:spLocks noGrp="1"/>
          </p:cNvSpPr>
          <p:nvPr>
            <p:ph type="title"/>
          </p:nvPr>
        </p:nvSpPr>
        <p:spPr/>
        <p:txBody>
          <a:bodyPr>
            <a:normAutofit/>
          </a:bodyPr>
          <a:lstStyle/>
          <a:p>
            <a:r>
              <a:rPr kumimoji="1" lang="ja-JP" altLang="en-US" sz="3200" dirty="0"/>
              <a:t>デモ講座の</a:t>
            </a:r>
            <a:r>
              <a:rPr kumimoji="1" lang="ja-JP" altLang="en-US" sz="3200" dirty="0" smtClean="0"/>
              <a:t>スケジュールフロー</a:t>
            </a:r>
            <a:endParaRPr kumimoji="1" lang="ja-JP" altLang="en-US" sz="3200" dirty="0"/>
          </a:p>
        </p:txBody>
      </p:sp>
      <p:sp>
        <p:nvSpPr>
          <p:cNvPr id="4" name="正方形/長方形 3">
            <a:extLst>
              <a:ext uri="{FF2B5EF4-FFF2-40B4-BE49-F238E27FC236}">
                <a16:creationId xmlns:a16="http://schemas.microsoft.com/office/drawing/2014/main" xmlns="" id="{C33183D0-2F90-4219-A3DE-A8B8F4FCA2D1}"/>
              </a:ext>
            </a:extLst>
          </p:cNvPr>
          <p:cNvSpPr/>
          <p:nvPr/>
        </p:nvSpPr>
        <p:spPr>
          <a:xfrm>
            <a:off x="1570009" y="2360389"/>
            <a:ext cx="2406516" cy="160866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kern="1200" dirty="0">
                <a:solidFill>
                  <a:prstClr val="white"/>
                </a:solidFill>
              </a:rPr>
              <a:t>講座</a:t>
            </a:r>
            <a:r>
              <a:rPr kumimoji="1" lang="en-US" altLang="ja-JP" kern="1200" dirty="0">
                <a:solidFill>
                  <a:prstClr val="white"/>
                </a:solidFill>
              </a:rPr>
              <a:t>1</a:t>
            </a:r>
            <a:r>
              <a:rPr kumimoji="1" lang="ja-JP" altLang="en-US" kern="1200" dirty="0">
                <a:solidFill>
                  <a:prstClr val="white"/>
                </a:solidFill>
              </a:rPr>
              <a:t>回目</a:t>
            </a:r>
            <a:r>
              <a:rPr kumimoji="1" lang="en-US" altLang="ja-JP" kern="1200" dirty="0">
                <a:solidFill>
                  <a:prstClr val="white"/>
                </a:solidFill>
              </a:rPr>
              <a:t/>
            </a:r>
            <a:br>
              <a:rPr kumimoji="1" lang="en-US" altLang="ja-JP" kern="1200" dirty="0">
                <a:solidFill>
                  <a:prstClr val="white"/>
                </a:solidFill>
              </a:rPr>
            </a:br>
            <a:r>
              <a:rPr kumimoji="1" lang="en-US" altLang="ja-JP" kern="1200" dirty="0">
                <a:solidFill>
                  <a:prstClr val="white"/>
                </a:solidFill>
              </a:rPr>
              <a:t>@4/25 21-23</a:t>
            </a:r>
            <a:r>
              <a:rPr kumimoji="1" lang="ja-JP" altLang="en-US" kern="1200" dirty="0">
                <a:solidFill>
                  <a:prstClr val="white"/>
                </a:solidFill>
              </a:rPr>
              <a:t>時</a:t>
            </a:r>
            <a:r>
              <a:rPr kumimoji="1" lang="en-US" altLang="ja-JP" kern="1200" dirty="0">
                <a:solidFill>
                  <a:prstClr val="white"/>
                </a:solidFill>
              </a:rPr>
              <a:t> </a:t>
            </a:r>
          </a:p>
          <a:p>
            <a:pPr algn="ctr" hangingPunct="1"/>
            <a:r>
              <a:rPr kumimoji="1" lang="ja-JP" altLang="en-US" kern="1200" dirty="0">
                <a:solidFill>
                  <a:prstClr val="white"/>
                </a:solidFill>
              </a:rPr>
              <a:t>情報発信とは？</a:t>
            </a:r>
            <a:endParaRPr kumimoji="1" lang="en-US" altLang="ja-JP" kern="1200" dirty="0">
              <a:solidFill>
                <a:prstClr val="white"/>
              </a:solidFill>
            </a:endParaRPr>
          </a:p>
          <a:p>
            <a:pPr algn="ctr" hangingPunct="1"/>
            <a:r>
              <a:rPr kumimoji="1" lang="ja-JP" altLang="en-US" kern="1200" dirty="0">
                <a:solidFill>
                  <a:prstClr val="white"/>
                </a:solidFill>
              </a:rPr>
              <a:t>～自分軸を決める～</a:t>
            </a:r>
            <a:endParaRPr kumimoji="1" lang="en-US" altLang="ja-JP" kern="1200" dirty="0">
              <a:solidFill>
                <a:prstClr val="white"/>
              </a:solidFill>
            </a:endParaRPr>
          </a:p>
        </p:txBody>
      </p:sp>
      <p:sp>
        <p:nvSpPr>
          <p:cNvPr id="5" name="正方形/長方形 4">
            <a:extLst>
              <a:ext uri="{FF2B5EF4-FFF2-40B4-BE49-F238E27FC236}">
                <a16:creationId xmlns:a16="http://schemas.microsoft.com/office/drawing/2014/main" xmlns="" id="{5B6CABF1-B52F-4B5E-B28A-C6F612E1DC18}"/>
              </a:ext>
            </a:extLst>
          </p:cNvPr>
          <p:cNvSpPr/>
          <p:nvPr/>
        </p:nvSpPr>
        <p:spPr>
          <a:xfrm>
            <a:off x="606983" y="1957693"/>
            <a:ext cx="1602297" cy="5886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kern="1200" dirty="0">
                <a:solidFill>
                  <a:prstClr val="white"/>
                </a:solidFill>
              </a:rPr>
              <a:t>デモ講座</a:t>
            </a:r>
            <a:endParaRPr kumimoji="1" lang="en-US" altLang="ja-JP" sz="1200" kern="1200" dirty="0">
              <a:solidFill>
                <a:prstClr val="white"/>
              </a:solidFill>
            </a:endParaRPr>
          </a:p>
          <a:p>
            <a:pPr algn="ctr" hangingPunct="1"/>
            <a:r>
              <a:rPr kumimoji="1" lang="ja-JP" altLang="en-US" sz="1200" kern="1200" dirty="0">
                <a:solidFill>
                  <a:prstClr val="white"/>
                </a:solidFill>
              </a:rPr>
              <a:t>作成のための</a:t>
            </a:r>
            <a:r>
              <a:rPr kumimoji="1" lang="en-US" altLang="ja-JP" sz="1200" kern="1200" dirty="0">
                <a:solidFill>
                  <a:prstClr val="white"/>
                </a:solidFill>
              </a:rPr>
              <a:t>MTG</a:t>
            </a:r>
          </a:p>
        </p:txBody>
      </p:sp>
      <p:sp>
        <p:nvSpPr>
          <p:cNvPr id="6" name="正方形/長方形 5">
            <a:extLst>
              <a:ext uri="{FF2B5EF4-FFF2-40B4-BE49-F238E27FC236}">
                <a16:creationId xmlns:a16="http://schemas.microsoft.com/office/drawing/2014/main" xmlns="" id="{17FC75C0-FDAB-4EDE-988C-2D783D98A096}"/>
              </a:ext>
            </a:extLst>
          </p:cNvPr>
          <p:cNvSpPr/>
          <p:nvPr/>
        </p:nvSpPr>
        <p:spPr>
          <a:xfrm>
            <a:off x="5571467" y="2623635"/>
            <a:ext cx="1602297" cy="108217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kern="1200" dirty="0">
                <a:solidFill>
                  <a:prstClr val="white"/>
                </a:solidFill>
              </a:rPr>
              <a:t>講座</a:t>
            </a:r>
            <a:r>
              <a:rPr kumimoji="1" lang="en-US" altLang="ja-JP" kern="1200" dirty="0">
                <a:solidFill>
                  <a:prstClr val="white"/>
                </a:solidFill>
              </a:rPr>
              <a:t>2</a:t>
            </a:r>
            <a:r>
              <a:rPr kumimoji="1" lang="ja-JP" altLang="en-US" kern="1200" dirty="0">
                <a:solidFill>
                  <a:prstClr val="white"/>
                </a:solidFill>
              </a:rPr>
              <a:t>回目</a:t>
            </a:r>
            <a:endParaRPr kumimoji="1" lang="en-US" altLang="ja-JP" kern="1200" dirty="0">
              <a:solidFill>
                <a:prstClr val="white"/>
              </a:solidFill>
            </a:endParaRPr>
          </a:p>
          <a:p>
            <a:pPr algn="ctr" hangingPunct="1"/>
            <a:r>
              <a:rPr kumimoji="1" lang="en-US" altLang="ja-JP" kern="1200" dirty="0">
                <a:solidFill>
                  <a:prstClr val="white"/>
                </a:solidFill>
              </a:rPr>
              <a:t>@5/16 21-23</a:t>
            </a:r>
            <a:r>
              <a:rPr kumimoji="1" lang="ja-JP" altLang="en-US" kern="1200" dirty="0">
                <a:solidFill>
                  <a:prstClr val="white"/>
                </a:solidFill>
              </a:rPr>
              <a:t>時</a:t>
            </a:r>
            <a:r>
              <a:rPr kumimoji="1" lang="en-US" altLang="ja-JP" kern="1200" dirty="0">
                <a:solidFill>
                  <a:prstClr val="white"/>
                </a:solidFill>
              </a:rPr>
              <a:t> </a:t>
            </a:r>
          </a:p>
        </p:txBody>
      </p:sp>
      <p:sp>
        <p:nvSpPr>
          <p:cNvPr id="7" name="正方形/長方形 6">
            <a:extLst>
              <a:ext uri="{FF2B5EF4-FFF2-40B4-BE49-F238E27FC236}">
                <a16:creationId xmlns:a16="http://schemas.microsoft.com/office/drawing/2014/main" xmlns="" id="{50DCE094-99B3-4CC2-A3C8-366D9A6BC31A}"/>
              </a:ext>
            </a:extLst>
          </p:cNvPr>
          <p:cNvSpPr/>
          <p:nvPr/>
        </p:nvSpPr>
        <p:spPr>
          <a:xfrm>
            <a:off x="8697563" y="2623634"/>
            <a:ext cx="1602297" cy="108217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kern="1200" dirty="0">
                <a:solidFill>
                  <a:prstClr val="white"/>
                </a:solidFill>
              </a:rPr>
              <a:t>講座</a:t>
            </a:r>
            <a:r>
              <a:rPr kumimoji="1" lang="en-US" altLang="ja-JP" kern="1200" dirty="0">
                <a:solidFill>
                  <a:prstClr val="white"/>
                </a:solidFill>
              </a:rPr>
              <a:t>3</a:t>
            </a:r>
            <a:r>
              <a:rPr kumimoji="1" lang="ja-JP" altLang="en-US" kern="1200" dirty="0">
                <a:solidFill>
                  <a:prstClr val="white"/>
                </a:solidFill>
              </a:rPr>
              <a:t>回目</a:t>
            </a:r>
            <a:endParaRPr kumimoji="1" lang="en-US" altLang="ja-JP" kern="1200" dirty="0">
              <a:solidFill>
                <a:prstClr val="white"/>
              </a:solidFill>
            </a:endParaRPr>
          </a:p>
          <a:p>
            <a:pPr algn="ctr" hangingPunct="1"/>
            <a:r>
              <a:rPr kumimoji="1" lang="ja-JP" altLang="en-US" kern="1200" dirty="0">
                <a:solidFill>
                  <a:prstClr val="white"/>
                </a:solidFill>
              </a:rPr>
              <a:t>説明会</a:t>
            </a:r>
            <a:r>
              <a:rPr kumimoji="1" lang="en-US" altLang="ja-JP" kern="1200" dirty="0">
                <a:solidFill>
                  <a:prstClr val="white"/>
                </a:solidFill>
              </a:rPr>
              <a:t>LP</a:t>
            </a:r>
            <a:r>
              <a:rPr kumimoji="1" lang="ja-JP" altLang="en-US" kern="1200" dirty="0">
                <a:solidFill>
                  <a:prstClr val="white"/>
                </a:solidFill>
              </a:rPr>
              <a:t>作成</a:t>
            </a:r>
            <a:endParaRPr kumimoji="1" lang="en-US" altLang="ja-JP" kern="1200" dirty="0">
              <a:solidFill>
                <a:prstClr val="white"/>
              </a:solidFill>
            </a:endParaRPr>
          </a:p>
          <a:p>
            <a:pPr algn="ctr" hangingPunct="1"/>
            <a:r>
              <a:rPr kumimoji="1" lang="en-US" altLang="ja-JP" kern="1200" dirty="0">
                <a:solidFill>
                  <a:prstClr val="white"/>
                </a:solidFill>
              </a:rPr>
              <a:t>@6/5 21-23</a:t>
            </a:r>
            <a:r>
              <a:rPr kumimoji="1" lang="ja-JP" altLang="en-US" kern="1200" dirty="0">
                <a:solidFill>
                  <a:prstClr val="white"/>
                </a:solidFill>
              </a:rPr>
              <a:t>時</a:t>
            </a:r>
            <a:r>
              <a:rPr kumimoji="1" lang="en-US" altLang="ja-JP" kern="1200" dirty="0">
                <a:solidFill>
                  <a:prstClr val="white"/>
                </a:solidFill>
              </a:rPr>
              <a:t> </a:t>
            </a:r>
          </a:p>
        </p:txBody>
      </p:sp>
      <p:sp>
        <p:nvSpPr>
          <p:cNvPr id="8" name="正方形/長方形 7">
            <a:extLst>
              <a:ext uri="{FF2B5EF4-FFF2-40B4-BE49-F238E27FC236}">
                <a16:creationId xmlns:a16="http://schemas.microsoft.com/office/drawing/2014/main" xmlns="" id="{C8B5AAC6-77E7-43D0-B9CA-40CCC9351ABA}"/>
              </a:ext>
            </a:extLst>
          </p:cNvPr>
          <p:cNvSpPr/>
          <p:nvPr/>
        </p:nvSpPr>
        <p:spPr>
          <a:xfrm>
            <a:off x="838200" y="4707959"/>
            <a:ext cx="1602297" cy="14713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kern="1200" dirty="0">
                <a:solidFill>
                  <a:prstClr val="white"/>
                </a:solidFill>
              </a:rPr>
              <a:t>講座</a:t>
            </a:r>
            <a:r>
              <a:rPr kumimoji="1" lang="en-US" altLang="ja-JP" kern="1200" dirty="0">
                <a:solidFill>
                  <a:prstClr val="white"/>
                </a:solidFill>
              </a:rPr>
              <a:t>4</a:t>
            </a:r>
            <a:r>
              <a:rPr kumimoji="1" lang="ja-JP" altLang="en-US" kern="1200" dirty="0">
                <a:solidFill>
                  <a:prstClr val="white"/>
                </a:solidFill>
              </a:rPr>
              <a:t>回目</a:t>
            </a:r>
            <a:endParaRPr kumimoji="1" lang="en-US" altLang="ja-JP" kern="1200" dirty="0">
              <a:solidFill>
                <a:prstClr val="white"/>
              </a:solidFill>
            </a:endParaRPr>
          </a:p>
          <a:p>
            <a:pPr algn="ctr" hangingPunct="1"/>
            <a:r>
              <a:rPr kumimoji="1" lang="ja-JP" altLang="en-US" kern="1200" dirty="0">
                <a:solidFill>
                  <a:prstClr val="white"/>
                </a:solidFill>
              </a:rPr>
              <a:t>説明会への</a:t>
            </a:r>
            <a:endParaRPr kumimoji="1" lang="en-US" altLang="ja-JP" kern="1200" dirty="0">
              <a:solidFill>
                <a:prstClr val="white"/>
              </a:solidFill>
            </a:endParaRPr>
          </a:p>
          <a:p>
            <a:pPr algn="ctr" hangingPunct="1"/>
            <a:r>
              <a:rPr kumimoji="1" lang="ja-JP" altLang="en-US" kern="1200" dirty="0">
                <a:solidFill>
                  <a:prstClr val="white"/>
                </a:solidFill>
              </a:rPr>
              <a:t>メルマガ導線</a:t>
            </a:r>
            <a:endParaRPr kumimoji="1" lang="en-US" altLang="ja-JP" kern="1200" dirty="0">
              <a:solidFill>
                <a:prstClr val="white"/>
              </a:solidFill>
            </a:endParaRPr>
          </a:p>
          <a:p>
            <a:pPr algn="ctr" hangingPunct="1"/>
            <a:r>
              <a:rPr kumimoji="1" lang="en-US" altLang="ja-JP" kern="1200" dirty="0">
                <a:solidFill>
                  <a:prstClr val="white"/>
                </a:solidFill>
              </a:rPr>
              <a:t>@6/17 </a:t>
            </a:r>
            <a:br>
              <a:rPr kumimoji="1" lang="en-US" altLang="ja-JP" kern="1200" dirty="0">
                <a:solidFill>
                  <a:prstClr val="white"/>
                </a:solidFill>
              </a:rPr>
            </a:br>
            <a:r>
              <a:rPr kumimoji="1" lang="en-US" altLang="ja-JP" kern="1200" dirty="0">
                <a:solidFill>
                  <a:prstClr val="white"/>
                </a:solidFill>
              </a:rPr>
              <a:t>21-23</a:t>
            </a:r>
            <a:r>
              <a:rPr kumimoji="1" lang="ja-JP" altLang="en-US" kern="1200" dirty="0">
                <a:solidFill>
                  <a:prstClr val="white"/>
                </a:solidFill>
              </a:rPr>
              <a:t>時</a:t>
            </a:r>
            <a:r>
              <a:rPr kumimoji="1" lang="en-US" altLang="ja-JP" kern="1200" dirty="0">
                <a:solidFill>
                  <a:prstClr val="white"/>
                </a:solidFill>
              </a:rPr>
              <a:t> </a:t>
            </a:r>
          </a:p>
        </p:txBody>
      </p:sp>
      <p:sp>
        <p:nvSpPr>
          <p:cNvPr id="10" name="正方形/長方形 9">
            <a:extLst>
              <a:ext uri="{FF2B5EF4-FFF2-40B4-BE49-F238E27FC236}">
                <a16:creationId xmlns:a16="http://schemas.microsoft.com/office/drawing/2014/main" xmlns="" id="{398E9DDA-4299-4AAE-8A8B-565789E7EFF9}"/>
              </a:ext>
            </a:extLst>
          </p:cNvPr>
          <p:cNvSpPr/>
          <p:nvPr/>
        </p:nvSpPr>
        <p:spPr>
          <a:xfrm>
            <a:off x="4103490" y="4707960"/>
            <a:ext cx="1602297" cy="13170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en-US" altLang="ja-JP" kern="1200" dirty="0">
                <a:solidFill>
                  <a:prstClr val="white"/>
                </a:solidFill>
              </a:rPr>
              <a:t>【7</a:t>
            </a:r>
            <a:r>
              <a:rPr kumimoji="1" lang="ja-JP" altLang="en-US" kern="1200" dirty="0">
                <a:solidFill>
                  <a:prstClr val="white"/>
                </a:solidFill>
              </a:rPr>
              <a:t>月</a:t>
            </a:r>
            <a:r>
              <a:rPr kumimoji="1" lang="en-US" altLang="ja-JP" kern="1200" dirty="0">
                <a:solidFill>
                  <a:prstClr val="white"/>
                </a:solidFill>
              </a:rPr>
              <a:t>】</a:t>
            </a:r>
          </a:p>
          <a:p>
            <a:pPr algn="ctr" hangingPunct="1"/>
            <a:r>
              <a:rPr kumimoji="1" lang="ja-JP" altLang="en-US" kern="1200" dirty="0">
                <a:solidFill>
                  <a:prstClr val="white"/>
                </a:solidFill>
              </a:rPr>
              <a:t>講座</a:t>
            </a:r>
            <a:r>
              <a:rPr kumimoji="1" lang="en-US" altLang="ja-JP" kern="1200" dirty="0">
                <a:solidFill>
                  <a:prstClr val="white"/>
                </a:solidFill>
              </a:rPr>
              <a:t>5</a:t>
            </a:r>
            <a:r>
              <a:rPr kumimoji="1" lang="ja-JP" altLang="en-US" kern="1200" dirty="0">
                <a:solidFill>
                  <a:prstClr val="white"/>
                </a:solidFill>
              </a:rPr>
              <a:t>回目</a:t>
            </a:r>
            <a:endParaRPr kumimoji="1" lang="en-US" altLang="ja-JP" kern="1200" dirty="0">
              <a:solidFill>
                <a:prstClr val="white"/>
              </a:solidFill>
            </a:endParaRPr>
          </a:p>
          <a:p>
            <a:pPr algn="ctr" hangingPunct="1"/>
            <a:r>
              <a:rPr kumimoji="1" lang="en-US" altLang="ja-JP" kern="1200" dirty="0">
                <a:solidFill>
                  <a:prstClr val="white"/>
                </a:solidFill>
              </a:rPr>
              <a:t>:</a:t>
            </a:r>
            <a:r>
              <a:rPr kumimoji="1" lang="ja-JP" altLang="en-US" kern="1200" dirty="0">
                <a:solidFill>
                  <a:prstClr val="white"/>
                </a:solidFill>
              </a:rPr>
              <a:t>説明会完了</a:t>
            </a:r>
            <a:endParaRPr kumimoji="1" lang="en-US" altLang="ja-JP" kern="1200" dirty="0">
              <a:solidFill>
                <a:prstClr val="white"/>
              </a:solidFill>
            </a:endParaRPr>
          </a:p>
          <a:p>
            <a:pPr algn="ctr" hangingPunct="1"/>
            <a:r>
              <a:rPr kumimoji="1" lang="en-US" altLang="ja-JP" kern="1200" dirty="0">
                <a:solidFill>
                  <a:prstClr val="white"/>
                </a:solidFill>
              </a:rPr>
              <a:t>@7/2 21-23</a:t>
            </a:r>
            <a:r>
              <a:rPr kumimoji="1" lang="ja-JP" altLang="en-US" kern="1200" dirty="0">
                <a:solidFill>
                  <a:prstClr val="white"/>
                </a:solidFill>
              </a:rPr>
              <a:t>時</a:t>
            </a:r>
            <a:endParaRPr kumimoji="1" lang="en-US" altLang="ja-JP" kern="1200" dirty="0">
              <a:solidFill>
                <a:prstClr val="white"/>
              </a:solidFill>
            </a:endParaRPr>
          </a:p>
        </p:txBody>
      </p:sp>
      <p:sp>
        <p:nvSpPr>
          <p:cNvPr id="11" name="四角形: 角を丸くする 10">
            <a:extLst>
              <a:ext uri="{FF2B5EF4-FFF2-40B4-BE49-F238E27FC236}">
                <a16:creationId xmlns:a16="http://schemas.microsoft.com/office/drawing/2014/main" xmlns="" id="{0F151FB5-B9E2-4D41-9696-BAB1D1ECB346}"/>
              </a:ext>
            </a:extLst>
          </p:cNvPr>
          <p:cNvSpPr/>
          <p:nvPr/>
        </p:nvSpPr>
        <p:spPr>
          <a:xfrm>
            <a:off x="4041403" y="1834664"/>
            <a:ext cx="1435258" cy="85401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hangingPunct="1"/>
            <a:r>
              <a:rPr kumimoji="1" lang="ja-JP" altLang="en-US" sz="1400" kern="1200" dirty="0">
                <a:solidFill>
                  <a:prstClr val="white"/>
                </a:solidFill>
              </a:rPr>
              <a:t>受講生間で</a:t>
            </a:r>
            <a:endParaRPr kumimoji="1" lang="en-US" altLang="ja-JP" sz="1400" kern="1200" dirty="0">
              <a:solidFill>
                <a:prstClr val="white"/>
              </a:solidFill>
            </a:endParaRPr>
          </a:p>
          <a:p>
            <a:pPr algn="ctr" hangingPunct="1"/>
            <a:r>
              <a:rPr kumimoji="1" lang="ja-JP" altLang="en-US" sz="1400" kern="1200" dirty="0">
                <a:solidFill>
                  <a:prstClr val="white"/>
                </a:solidFill>
              </a:rPr>
              <a:t>フォローアップ</a:t>
            </a:r>
            <a:r>
              <a:rPr kumimoji="1" lang="en-US" altLang="ja-JP" sz="1400" kern="1200" dirty="0">
                <a:solidFill>
                  <a:prstClr val="white"/>
                </a:solidFill>
              </a:rPr>
              <a:t>MTG</a:t>
            </a:r>
            <a:r>
              <a:rPr kumimoji="1" lang="ja-JP" altLang="en-US" sz="1400" kern="1200" dirty="0">
                <a:solidFill>
                  <a:prstClr val="white"/>
                </a:solidFill>
              </a:rPr>
              <a:t>①</a:t>
            </a:r>
          </a:p>
        </p:txBody>
      </p:sp>
      <p:sp>
        <p:nvSpPr>
          <p:cNvPr id="12" name="四角形: 角を丸くする 11">
            <a:extLst>
              <a:ext uri="{FF2B5EF4-FFF2-40B4-BE49-F238E27FC236}">
                <a16:creationId xmlns:a16="http://schemas.microsoft.com/office/drawing/2014/main" xmlns="" id="{64EE922A-EB02-4176-8EC8-FE6CB20378F4}"/>
              </a:ext>
            </a:extLst>
          </p:cNvPr>
          <p:cNvSpPr/>
          <p:nvPr/>
        </p:nvSpPr>
        <p:spPr>
          <a:xfrm>
            <a:off x="7218035" y="2134943"/>
            <a:ext cx="1435258" cy="85401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hangingPunct="1"/>
            <a:r>
              <a:rPr kumimoji="1" lang="ja-JP" altLang="en-US" sz="1400" kern="1200" dirty="0">
                <a:solidFill>
                  <a:prstClr val="white"/>
                </a:solidFill>
              </a:rPr>
              <a:t>受講生間で</a:t>
            </a:r>
            <a:endParaRPr kumimoji="1" lang="en-US" altLang="ja-JP" sz="1400" kern="1200" dirty="0">
              <a:solidFill>
                <a:prstClr val="white"/>
              </a:solidFill>
            </a:endParaRPr>
          </a:p>
          <a:p>
            <a:pPr algn="ctr" hangingPunct="1"/>
            <a:r>
              <a:rPr kumimoji="1" lang="ja-JP" altLang="en-US" sz="1400" kern="1200" dirty="0">
                <a:solidFill>
                  <a:prstClr val="white"/>
                </a:solidFill>
              </a:rPr>
              <a:t>フォローアップ</a:t>
            </a:r>
            <a:r>
              <a:rPr kumimoji="1" lang="en-US" altLang="ja-JP" sz="1400" kern="1200" dirty="0">
                <a:solidFill>
                  <a:prstClr val="white"/>
                </a:solidFill>
              </a:rPr>
              <a:t>MTG</a:t>
            </a:r>
            <a:r>
              <a:rPr kumimoji="1" lang="ja-JP" altLang="en-US" sz="1400" kern="1200" dirty="0">
                <a:solidFill>
                  <a:prstClr val="white"/>
                </a:solidFill>
              </a:rPr>
              <a:t>②</a:t>
            </a:r>
          </a:p>
        </p:txBody>
      </p:sp>
      <p:sp>
        <p:nvSpPr>
          <p:cNvPr id="13" name="四角形: 角を丸くする 12">
            <a:extLst>
              <a:ext uri="{FF2B5EF4-FFF2-40B4-BE49-F238E27FC236}">
                <a16:creationId xmlns:a16="http://schemas.microsoft.com/office/drawing/2014/main" xmlns="" id="{39E339FB-8758-4C5C-BFD5-B238598B577A}"/>
              </a:ext>
            </a:extLst>
          </p:cNvPr>
          <p:cNvSpPr/>
          <p:nvPr/>
        </p:nvSpPr>
        <p:spPr>
          <a:xfrm>
            <a:off x="10344131" y="2119330"/>
            <a:ext cx="1435258" cy="85401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hangingPunct="1"/>
            <a:r>
              <a:rPr kumimoji="1" lang="ja-JP" altLang="en-US" sz="1400" kern="1200" dirty="0">
                <a:solidFill>
                  <a:prstClr val="white"/>
                </a:solidFill>
              </a:rPr>
              <a:t>受講生間で</a:t>
            </a:r>
            <a:endParaRPr kumimoji="1" lang="en-US" altLang="ja-JP" sz="1400" kern="1200" dirty="0">
              <a:solidFill>
                <a:prstClr val="white"/>
              </a:solidFill>
            </a:endParaRPr>
          </a:p>
          <a:p>
            <a:pPr algn="ctr" hangingPunct="1"/>
            <a:r>
              <a:rPr kumimoji="1" lang="ja-JP" altLang="en-US" sz="1400" kern="1200" dirty="0">
                <a:solidFill>
                  <a:prstClr val="white"/>
                </a:solidFill>
              </a:rPr>
              <a:t>フォローアップ</a:t>
            </a:r>
            <a:r>
              <a:rPr kumimoji="1" lang="en-US" altLang="ja-JP" sz="1400" kern="1200" dirty="0">
                <a:solidFill>
                  <a:prstClr val="white"/>
                </a:solidFill>
              </a:rPr>
              <a:t>MTG</a:t>
            </a:r>
            <a:endParaRPr kumimoji="1" lang="ja-JP" altLang="en-US" sz="1400" kern="1200" dirty="0">
              <a:solidFill>
                <a:prstClr val="white"/>
              </a:solidFill>
            </a:endParaRPr>
          </a:p>
        </p:txBody>
      </p:sp>
      <p:sp>
        <p:nvSpPr>
          <p:cNvPr id="14" name="四角形: 角を丸くする 13">
            <a:extLst>
              <a:ext uri="{FF2B5EF4-FFF2-40B4-BE49-F238E27FC236}">
                <a16:creationId xmlns:a16="http://schemas.microsoft.com/office/drawing/2014/main" xmlns="" id="{6F4AA153-993A-47F0-830A-2D735A5F96AA}"/>
              </a:ext>
            </a:extLst>
          </p:cNvPr>
          <p:cNvSpPr/>
          <p:nvPr/>
        </p:nvSpPr>
        <p:spPr>
          <a:xfrm>
            <a:off x="2554364" y="4415520"/>
            <a:ext cx="1435258" cy="85401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hangingPunct="1"/>
            <a:r>
              <a:rPr kumimoji="1" lang="ja-JP" altLang="en-US" sz="1400" kern="1200" dirty="0">
                <a:solidFill>
                  <a:prstClr val="white"/>
                </a:solidFill>
              </a:rPr>
              <a:t>受講生間で</a:t>
            </a:r>
            <a:endParaRPr kumimoji="1" lang="en-US" altLang="ja-JP" sz="1400" kern="1200" dirty="0">
              <a:solidFill>
                <a:prstClr val="white"/>
              </a:solidFill>
            </a:endParaRPr>
          </a:p>
          <a:p>
            <a:pPr algn="ctr" hangingPunct="1"/>
            <a:r>
              <a:rPr kumimoji="1" lang="ja-JP" altLang="en-US" sz="1400" kern="1200" dirty="0">
                <a:solidFill>
                  <a:prstClr val="white"/>
                </a:solidFill>
              </a:rPr>
              <a:t>フォローアップ</a:t>
            </a:r>
            <a:r>
              <a:rPr kumimoji="1" lang="en-US" altLang="ja-JP" sz="1400" kern="1200" dirty="0">
                <a:solidFill>
                  <a:prstClr val="white"/>
                </a:solidFill>
              </a:rPr>
              <a:t>MTG</a:t>
            </a:r>
            <a:endParaRPr kumimoji="1" lang="ja-JP" altLang="en-US" sz="1400" kern="1200" dirty="0">
              <a:solidFill>
                <a:prstClr val="white"/>
              </a:solidFill>
            </a:endParaRPr>
          </a:p>
        </p:txBody>
      </p:sp>
      <p:sp>
        <p:nvSpPr>
          <p:cNvPr id="15" name="矢印: 右 14">
            <a:extLst>
              <a:ext uri="{FF2B5EF4-FFF2-40B4-BE49-F238E27FC236}">
                <a16:creationId xmlns:a16="http://schemas.microsoft.com/office/drawing/2014/main" xmlns="" id="{23C8625B-38B4-4A9D-8CCB-1A9E7567F522}"/>
              </a:ext>
            </a:extLst>
          </p:cNvPr>
          <p:cNvSpPr/>
          <p:nvPr/>
        </p:nvSpPr>
        <p:spPr>
          <a:xfrm>
            <a:off x="6024302" y="4962548"/>
            <a:ext cx="5642201" cy="1216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kern="1200" dirty="0">
                <a:solidFill>
                  <a:prstClr val="white"/>
                </a:solidFill>
              </a:rPr>
              <a:t>一緒に学ぶ仲間がよかった</a:t>
            </a:r>
            <a:endParaRPr kumimoji="1" lang="en-US" altLang="ja-JP" kern="1200" dirty="0">
              <a:solidFill>
                <a:prstClr val="white"/>
              </a:solidFill>
            </a:endParaRPr>
          </a:p>
          <a:p>
            <a:pPr algn="ctr" hangingPunct="1"/>
            <a:r>
              <a:rPr kumimoji="1" lang="ja-JP" altLang="en-US" kern="1200" dirty="0">
                <a:solidFill>
                  <a:prstClr val="white"/>
                </a:solidFill>
              </a:rPr>
              <a:t>＝コミュニティ</a:t>
            </a:r>
          </a:p>
        </p:txBody>
      </p:sp>
      <p:sp>
        <p:nvSpPr>
          <p:cNvPr id="16" name="正方形/長方形 15">
            <a:extLst>
              <a:ext uri="{FF2B5EF4-FFF2-40B4-BE49-F238E27FC236}">
                <a16:creationId xmlns:a16="http://schemas.microsoft.com/office/drawing/2014/main" xmlns="" id="{60AA3659-6D6C-461E-A248-5AA327F5BA9E}"/>
              </a:ext>
            </a:extLst>
          </p:cNvPr>
          <p:cNvSpPr/>
          <p:nvPr/>
        </p:nvSpPr>
        <p:spPr>
          <a:xfrm>
            <a:off x="4047668" y="3505778"/>
            <a:ext cx="1492503" cy="726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kern="1200" dirty="0">
                <a:solidFill>
                  <a:prstClr val="white"/>
                </a:solidFill>
              </a:rPr>
              <a:t>デモ講座</a:t>
            </a:r>
            <a:endParaRPr kumimoji="1" lang="en-US" altLang="ja-JP" sz="1200" kern="1200" dirty="0">
              <a:solidFill>
                <a:prstClr val="white"/>
              </a:solidFill>
            </a:endParaRPr>
          </a:p>
          <a:p>
            <a:pPr algn="ctr" hangingPunct="1"/>
            <a:r>
              <a:rPr kumimoji="1" lang="ja-JP" altLang="en-US" sz="1200" kern="1200" dirty="0">
                <a:solidFill>
                  <a:prstClr val="white"/>
                </a:solidFill>
              </a:rPr>
              <a:t>作成のための</a:t>
            </a:r>
            <a:r>
              <a:rPr kumimoji="1" lang="en-US" altLang="ja-JP" sz="1200" kern="1200" dirty="0">
                <a:solidFill>
                  <a:prstClr val="white"/>
                </a:solidFill>
              </a:rPr>
              <a:t>MTG</a:t>
            </a:r>
          </a:p>
        </p:txBody>
      </p:sp>
      <p:sp>
        <p:nvSpPr>
          <p:cNvPr id="17" name="正方形/長方形 16">
            <a:extLst>
              <a:ext uri="{FF2B5EF4-FFF2-40B4-BE49-F238E27FC236}">
                <a16:creationId xmlns:a16="http://schemas.microsoft.com/office/drawing/2014/main" xmlns="" id="{861D9060-AB09-4A16-A20B-F7DE97B6254F}"/>
              </a:ext>
            </a:extLst>
          </p:cNvPr>
          <p:cNvSpPr/>
          <p:nvPr/>
        </p:nvSpPr>
        <p:spPr>
          <a:xfrm>
            <a:off x="7218034" y="3532515"/>
            <a:ext cx="1492503" cy="726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kern="1200" dirty="0">
                <a:solidFill>
                  <a:prstClr val="white"/>
                </a:solidFill>
              </a:rPr>
              <a:t>デモ講座</a:t>
            </a:r>
            <a:endParaRPr kumimoji="1" lang="en-US" altLang="ja-JP" sz="1200" kern="1200" dirty="0">
              <a:solidFill>
                <a:prstClr val="white"/>
              </a:solidFill>
            </a:endParaRPr>
          </a:p>
          <a:p>
            <a:pPr algn="ctr" hangingPunct="1"/>
            <a:r>
              <a:rPr kumimoji="1" lang="ja-JP" altLang="en-US" sz="1200" kern="1200" dirty="0">
                <a:solidFill>
                  <a:prstClr val="white"/>
                </a:solidFill>
              </a:rPr>
              <a:t>作成のための</a:t>
            </a:r>
            <a:r>
              <a:rPr kumimoji="1" lang="en-US" altLang="ja-JP" sz="1200" kern="1200" dirty="0">
                <a:solidFill>
                  <a:prstClr val="white"/>
                </a:solidFill>
              </a:rPr>
              <a:t>MTG</a:t>
            </a:r>
          </a:p>
        </p:txBody>
      </p:sp>
      <p:sp>
        <p:nvSpPr>
          <p:cNvPr id="18" name="正方形/長方形 17">
            <a:extLst>
              <a:ext uri="{FF2B5EF4-FFF2-40B4-BE49-F238E27FC236}">
                <a16:creationId xmlns:a16="http://schemas.microsoft.com/office/drawing/2014/main" xmlns="" id="{822A39AC-D0B2-4A1D-9DDF-149EE856BF13}"/>
              </a:ext>
            </a:extLst>
          </p:cNvPr>
          <p:cNvSpPr/>
          <p:nvPr/>
        </p:nvSpPr>
        <p:spPr>
          <a:xfrm>
            <a:off x="10388400" y="3559252"/>
            <a:ext cx="1492503" cy="726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kern="1200" dirty="0">
                <a:solidFill>
                  <a:prstClr val="white"/>
                </a:solidFill>
              </a:rPr>
              <a:t>デモ講座</a:t>
            </a:r>
            <a:endParaRPr kumimoji="1" lang="en-US" altLang="ja-JP" sz="1200" kern="1200" dirty="0">
              <a:solidFill>
                <a:prstClr val="white"/>
              </a:solidFill>
            </a:endParaRPr>
          </a:p>
          <a:p>
            <a:pPr algn="ctr" hangingPunct="1"/>
            <a:r>
              <a:rPr kumimoji="1" lang="ja-JP" altLang="en-US" sz="1200" kern="1200" dirty="0">
                <a:solidFill>
                  <a:prstClr val="white"/>
                </a:solidFill>
              </a:rPr>
              <a:t>作成のための</a:t>
            </a:r>
            <a:r>
              <a:rPr kumimoji="1" lang="en-US" altLang="ja-JP" sz="1200" kern="1200" dirty="0">
                <a:solidFill>
                  <a:prstClr val="white"/>
                </a:solidFill>
              </a:rPr>
              <a:t>MTG</a:t>
            </a:r>
          </a:p>
        </p:txBody>
      </p:sp>
      <p:sp>
        <p:nvSpPr>
          <p:cNvPr id="19" name="正方形/長方形 18">
            <a:extLst>
              <a:ext uri="{FF2B5EF4-FFF2-40B4-BE49-F238E27FC236}">
                <a16:creationId xmlns:a16="http://schemas.microsoft.com/office/drawing/2014/main" xmlns="" id="{AE3A14A7-EECF-4D2F-97DE-293803B54853}"/>
              </a:ext>
            </a:extLst>
          </p:cNvPr>
          <p:cNvSpPr/>
          <p:nvPr/>
        </p:nvSpPr>
        <p:spPr>
          <a:xfrm>
            <a:off x="2497119" y="5702571"/>
            <a:ext cx="1492503" cy="7265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kern="1200" dirty="0">
                <a:solidFill>
                  <a:prstClr val="white"/>
                </a:solidFill>
              </a:rPr>
              <a:t>デモ講座</a:t>
            </a:r>
            <a:endParaRPr kumimoji="1" lang="en-US" altLang="ja-JP" sz="1200" kern="1200" dirty="0">
              <a:solidFill>
                <a:prstClr val="white"/>
              </a:solidFill>
            </a:endParaRPr>
          </a:p>
          <a:p>
            <a:pPr algn="ctr" hangingPunct="1"/>
            <a:r>
              <a:rPr kumimoji="1" lang="ja-JP" altLang="en-US" sz="1200" kern="1200" dirty="0">
                <a:solidFill>
                  <a:prstClr val="white"/>
                </a:solidFill>
              </a:rPr>
              <a:t>作成のための</a:t>
            </a:r>
            <a:r>
              <a:rPr kumimoji="1" lang="en-US" altLang="ja-JP" sz="1200" kern="1200" dirty="0">
                <a:solidFill>
                  <a:prstClr val="white"/>
                </a:solidFill>
              </a:rPr>
              <a:t>MTG</a:t>
            </a:r>
          </a:p>
        </p:txBody>
      </p:sp>
      <p:cxnSp>
        <p:nvCxnSpPr>
          <p:cNvPr id="21" name="直線矢印コネクタ 20">
            <a:extLst>
              <a:ext uri="{FF2B5EF4-FFF2-40B4-BE49-F238E27FC236}">
                <a16:creationId xmlns:a16="http://schemas.microsoft.com/office/drawing/2014/main" xmlns="" id="{8CFB04C5-41CE-478F-A28D-8D9E1511C33F}"/>
              </a:ext>
            </a:extLst>
          </p:cNvPr>
          <p:cNvCxnSpPr/>
          <p:nvPr/>
        </p:nvCxnSpPr>
        <p:spPr>
          <a:xfrm flipV="1">
            <a:off x="3890513" y="2623634"/>
            <a:ext cx="301925" cy="29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xmlns="" id="{F21352FB-4DF0-4D56-8124-0C5A0691C19C}"/>
              </a:ext>
            </a:extLst>
          </p:cNvPr>
          <p:cNvCxnSpPr/>
          <p:nvPr/>
        </p:nvCxnSpPr>
        <p:spPr>
          <a:xfrm>
            <a:off x="3869832" y="3421994"/>
            <a:ext cx="305353" cy="3455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矢印コネクタ 23">
            <a:extLst>
              <a:ext uri="{FF2B5EF4-FFF2-40B4-BE49-F238E27FC236}">
                <a16:creationId xmlns:a16="http://schemas.microsoft.com/office/drawing/2014/main" xmlns="" id="{DD6A6C62-C0FB-4585-9709-2439601C7E2E}"/>
              </a:ext>
            </a:extLst>
          </p:cNvPr>
          <p:cNvCxnSpPr>
            <a:cxnSpLocks/>
          </p:cNvCxnSpPr>
          <p:nvPr/>
        </p:nvCxnSpPr>
        <p:spPr>
          <a:xfrm>
            <a:off x="5418895" y="2568122"/>
            <a:ext cx="309728" cy="202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xmlns="" id="{078C2B8D-EDE3-4BE1-84A7-D4512B5B2798}"/>
              </a:ext>
            </a:extLst>
          </p:cNvPr>
          <p:cNvCxnSpPr>
            <a:cxnSpLocks/>
          </p:cNvCxnSpPr>
          <p:nvPr/>
        </p:nvCxnSpPr>
        <p:spPr>
          <a:xfrm>
            <a:off x="8542699" y="2522444"/>
            <a:ext cx="309728" cy="202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xmlns="" id="{2B8F09E5-E8EF-474B-A16E-E13A38B15F07}"/>
              </a:ext>
            </a:extLst>
          </p:cNvPr>
          <p:cNvCxnSpPr>
            <a:cxnSpLocks/>
          </p:cNvCxnSpPr>
          <p:nvPr/>
        </p:nvCxnSpPr>
        <p:spPr>
          <a:xfrm>
            <a:off x="11666503" y="2476766"/>
            <a:ext cx="309728" cy="202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xmlns="" id="{CE9E5429-C9E7-423B-BEBA-AD94AD014A2F}"/>
              </a:ext>
            </a:extLst>
          </p:cNvPr>
          <p:cNvCxnSpPr>
            <a:cxnSpLocks/>
          </p:cNvCxnSpPr>
          <p:nvPr/>
        </p:nvCxnSpPr>
        <p:spPr>
          <a:xfrm>
            <a:off x="3865457" y="4657698"/>
            <a:ext cx="309728" cy="202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xmlns="" id="{D18173F8-B17F-4DED-907B-33B6B4ADC762}"/>
              </a:ext>
            </a:extLst>
          </p:cNvPr>
          <p:cNvCxnSpPr/>
          <p:nvPr/>
        </p:nvCxnSpPr>
        <p:spPr>
          <a:xfrm flipV="1">
            <a:off x="7044937" y="2669311"/>
            <a:ext cx="301925" cy="29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xmlns="" id="{409A50D7-2411-48B0-B8D7-5498915C30D3}"/>
              </a:ext>
            </a:extLst>
          </p:cNvPr>
          <p:cNvCxnSpPr/>
          <p:nvPr/>
        </p:nvCxnSpPr>
        <p:spPr>
          <a:xfrm flipV="1">
            <a:off x="10199361" y="2714988"/>
            <a:ext cx="301925" cy="29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xmlns="" id="{DB50B1E5-6877-4FE8-B566-C7E99BF12737}"/>
              </a:ext>
            </a:extLst>
          </p:cNvPr>
          <p:cNvCxnSpPr/>
          <p:nvPr/>
        </p:nvCxnSpPr>
        <p:spPr>
          <a:xfrm flipV="1">
            <a:off x="2346468" y="4823160"/>
            <a:ext cx="301925" cy="293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xmlns="" id="{82208375-E048-4504-B3A4-3CF36757E949}"/>
              </a:ext>
            </a:extLst>
          </p:cNvPr>
          <p:cNvCxnSpPr>
            <a:cxnSpLocks/>
          </p:cNvCxnSpPr>
          <p:nvPr/>
        </p:nvCxnSpPr>
        <p:spPr>
          <a:xfrm flipV="1">
            <a:off x="5381855" y="3501374"/>
            <a:ext cx="415147" cy="330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直線矢印コネクタ 33">
            <a:extLst>
              <a:ext uri="{FF2B5EF4-FFF2-40B4-BE49-F238E27FC236}">
                <a16:creationId xmlns:a16="http://schemas.microsoft.com/office/drawing/2014/main" xmlns="" id="{C871D8FF-2E0F-4878-AAAD-FD83B87819D8}"/>
              </a:ext>
            </a:extLst>
          </p:cNvPr>
          <p:cNvCxnSpPr>
            <a:cxnSpLocks/>
          </p:cNvCxnSpPr>
          <p:nvPr/>
        </p:nvCxnSpPr>
        <p:spPr>
          <a:xfrm flipV="1">
            <a:off x="8489989" y="3479579"/>
            <a:ext cx="415147" cy="330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直線矢印コネクタ 34">
            <a:extLst>
              <a:ext uri="{FF2B5EF4-FFF2-40B4-BE49-F238E27FC236}">
                <a16:creationId xmlns:a16="http://schemas.microsoft.com/office/drawing/2014/main" xmlns="" id="{1B969CF9-0B4F-4CE0-B349-CA6D41A1D415}"/>
              </a:ext>
            </a:extLst>
          </p:cNvPr>
          <p:cNvCxnSpPr>
            <a:cxnSpLocks/>
          </p:cNvCxnSpPr>
          <p:nvPr/>
        </p:nvCxnSpPr>
        <p:spPr>
          <a:xfrm flipV="1">
            <a:off x="3823071" y="5694929"/>
            <a:ext cx="415147" cy="330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直線矢印コネクタ 35">
            <a:extLst>
              <a:ext uri="{FF2B5EF4-FFF2-40B4-BE49-F238E27FC236}">
                <a16:creationId xmlns:a16="http://schemas.microsoft.com/office/drawing/2014/main" xmlns="" id="{C60C8FB1-85C5-4CF7-95FC-ED13400B7FA5}"/>
              </a:ext>
            </a:extLst>
          </p:cNvPr>
          <p:cNvCxnSpPr>
            <a:cxnSpLocks/>
          </p:cNvCxnSpPr>
          <p:nvPr/>
        </p:nvCxnSpPr>
        <p:spPr>
          <a:xfrm>
            <a:off x="2285675" y="5618070"/>
            <a:ext cx="421257" cy="299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直線矢印コネクタ 37">
            <a:extLst>
              <a:ext uri="{FF2B5EF4-FFF2-40B4-BE49-F238E27FC236}">
                <a16:creationId xmlns:a16="http://schemas.microsoft.com/office/drawing/2014/main" xmlns="" id="{0CA17E82-CBD3-4606-B2C9-A080574491D9}"/>
              </a:ext>
            </a:extLst>
          </p:cNvPr>
          <p:cNvCxnSpPr>
            <a:cxnSpLocks/>
          </p:cNvCxnSpPr>
          <p:nvPr/>
        </p:nvCxnSpPr>
        <p:spPr>
          <a:xfrm>
            <a:off x="10161742" y="3494928"/>
            <a:ext cx="421257" cy="299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直線矢印コネクタ 38">
            <a:extLst>
              <a:ext uri="{FF2B5EF4-FFF2-40B4-BE49-F238E27FC236}">
                <a16:creationId xmlns:a16="http://schemas.microsoft.com/office/drawing/2014/main" xmlns="" id="{B6C181F7-6AC7-43AA-83A0-0B0FDE71E1C7}"/>
              </a:ext>
            </a:extLst>
          </p:cNvPr>
          <p:cNvCxnSpPr>
            <a:cxnSpLocks/>
          </p:cNvCxnSpPr>
          <p:nvPr/>
        </p:nvCxnSpPr>
        <p:spPr>
          <a:xfrm>
            <a:off x="6894076" y="3481163"/>
            <a:ext cx="421257" cy="299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矢印: 下 39">
            <a:extLst>
              <a:ext uri="{FF2B5EF4-FFF2-40B4-BE49-F238E27FC236}">
                <a16:creationId xmlns:a16="http://schemas.microsoft.com/office/drawing/2014/main" xmlns="" id="{A4831642-BDC1-426B-9A47-1604EE39F34F}"/>
              </a:ext>
            </a:extLst>
          </p:cNvPr>
          <p:cNvSpPr/>
          <p:nvPr/>
        </p:nvSpPr>
        <p:spPr>
          <a:xfrm>
            <a:off x="4087265" y="2641597"/>
            <a:ext cx="1393023" cy="976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sz="900" kern="1200" dirty="0">
                <a:solidFill>
                  <a:prstClr val="white"/>
                </a:solidFill>
              </a:rPr>
              <a:t>個別で受講生の悩みをヒアリング</a:t>
            </a:r>
          </a:p>
        </p:txBody>
      </p:sp>
      <p:sp>
        <p:nvSpPr>
          <p:cNvPr id="41" name="楕円 40">
            <a:extLst>
              <a:ext uri="{FF2B5EF4-FFF2-40B4-BE49-F238E27FC236}">
                <a16:creationId xmlns:a16="http://schemas.microsoft.com/office/drawing/2014/main" xmlns="" id="{4E4D4F58-B1CC-4144-ABAF-8CE38B95913F}"/>
              </a:ext>
            </a:extLst>
          </p:cNvPr>
          <p:cNvSpPr/>
          <p:nvPr/>
        </p:nvSpPr>
        <p:spPr>
          <a:xfrm>
            <a:off x="5257602" y="1742090"/>
            <a:ext cx="1457739" cy="799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r>
              <a:rPr kumimoji="1" lang="ja-JP" altLang="en-US" sz="1050" kern="1200" dirty="0">
                <a:solidFill>
                  <a:prstClr val="white"/>
                </a:solidFill>
              </a:rPr>
              <a:t>デモ期生</a:t>
            </a:r>
            <a:r>
              <a:rPr kumimoji="1" lang="en-US" altLang="ja-JP" sz="1050" kern="1200" dirty="0">
                <a:solidFill>
                  <a:prstClr val="white"/>
                </a:solidFill>
              </a:rPr>
              <a:t/>
            </a:r>
            <a:br>
              <a:rPr kumimoji="1" lang="en-US" altLang="ja-JP" sz="1050" kern="1200" dirty="0">
                <a:solidFill>
                  <a:prstClr val="white"/>
                </a:solidFill>
              </a:rPr>
            </a:br>
            <a:r>
              <a:rPr kumimoji="1" lang="ja-JP" altLang="en-US" sz="1050" kern="1200" dirty="0">
                <a:solidFill>
                  <a:prstClr val="white"/>
                </a:solidFill>
              </a:rPr>
              <a:t>→</a:t>
            </a:r>
            <a:r>
              <a:rPr kumimoji="1" lang="en-US" altLang="ja-JP" sz="1050" kern="1200" dirty="0">
                <a:solidFill>
                  <a:prstClr val="white"/>
                </a:solidFill>
              </a:rPr>
              <a:t>0</a:t>
            </a:r>
            <a:r>
              <a:rPr kumimoji="1" lang="ja-JP" altLang="en-US" sz="1050" kern="1200" dirty="0">
                <a:solidFill>
                  <a:prstClr val="white"/>
                </a:solidFill>
              </a:rPr>
              <a:t>期生でコンテンツが</a:t>
            </a:r>
            <a:r>
              <a:rPr kumimoji="1" lang="en-US" altLang="ja-JP" sz="1050" kern="1200" dirty="0">
                <a:solidFill>
                  <a:prstClr val="white"/>
                </a:solidFill>
              </a:rPr>
              <a:t>1/3</a:t>
            </a:r>
            <a:r>
              <a:rPr kumimoji="1" lang="ja-JP" altLang="en-US" sz="1050" kern="1200" dirty="0">
                <a:solidFill>
                  <a:prstClr val="white"/>
                </a:solidFill>
              </a:rPr>
              <a:t>になる</a:t>
            </a:r>
          </a:p>
        </p:txBody>
      </p:sp>
      <p:sp>
        <p:nvSpPr>
          <p:cNvPr id="43" name="正方形/長方形 42">
            <a:extLst>
              <a:ext uri="{FF2B5EF4-FFF2-40B4-BE49-F238E27FC236}">
                <a16:creationId xmlns:a16="http://schemas.microsoft.com/office/drawing/2014/main" xmlns="" id="{5B6CABF1-B52F-4B5E-B28A-C6F612E1DC18}"/>
              </a:ext>
            </a:extLst>
          </p:cNvPr>
          <p:cNvSpPr/>
          <p:nvPr/>
        </p:nvSpPr>
        <p:spPr>
          <a:xfrm>
            <a:off x="241798" y="3059568"/>
            <a:ext cx="1602297" cy="13559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hangingPunct="1"/>
            <a:r>
              <a:rPr kumimoji="1" lang="ja-JP" altLang="en-US" sz="1200" b="1" kern="1200" dirty="0">
                <a:solidFill>
                  <a:prstClr val="white"/>
                </a:solidFill>
              </a:rPr>
              <a:t>キックオフ</a:t>
            </a:r>
            <a:r>
              <a:rPr kumimoji="1" lang="en-US" altLang="ja-JP" sz="1200" b="1" kern="1200" dirty="0">
                <a:solidFill>
                  <a:prstClr val="white"/>
                </a:solidFill>
              </a:rPr>
              <a:t>MTG</a:t>
            </a:r>
          </a:p>
          <a:p>
            <a:pPr algn="ctr" hangingPunct="1"/>
            <a:r>
              <a:rPr kumimoji="1" lang="ja-JP" altLang="en-US" sz="1200" kern="1200" dirty="0">
                <a:solidFill>
                  <a:prstClr val="white"/>
                </a:solidFill>
              </a:rPr>
              <a:t>・考え方</a:t>
            </a:r>
            <a:endParaRPr kumimoji="1" lang="en-US" altLang="ja-JP" sz="1200" kern="1200" dirty="0">
              <a:solidFill>
                <a:prstClr val="white"/>
              </a:solidFill>
            </a:endParaRPr>
          </a:p>
          <a:p>
            <a:pPr algn="ctr" hangingPunct="1"/>
            <a:r>
              <a:rPr kumimoji="1" lang="ja-JP" altLang="en-US" sz="1200" kern="1200" dirty="0">
                <a:solidFill>
                  <a:prstClr val="white"/>
                </a:solidFill>
              </a:rPr>
              <a:t>・自己紹介</a:t>
            </a:r>
            <a:endParaRPr kumimoji="1" lang="en-US" altLang="ja-JP" sz="1200" kern="1200" dirty="0">
              <a:solidFill>
                <a:prstClr val="white"/>
              </a:solidFill>
            </a:endParaRPr>
          </a:p>
          <a:p>
            <a:pPr algn="ctr" hangingPunct="1"/>
            <a:r>
              <a:rPr kumimoji="1" lang="ja-JP" altLang="en-US" sz="1200" kern="1200" dirty="0">
                <a:solidFill>
                  <a:prstClr val="white"/>
                </a:solidFill>
              </a:rPr>
              <a:t>・講座の目標</a:t>
            </a:r>
            <a:endParaRPr kumimoji="1" lang="en-US" altLang="ja-JP" sz="1200" kern="1200" dirty="0">
              <a:solidFill>
                <a:prstClr val="white"/>
              </a:solidFill>
            </a:endParaRPr>
          </a:p>
          <a:p>
            <a:pPr algn="ctr" hangingPunct="1"/>
            <a:r>
              <a:rPr kumimoji="1" lang="en-US" altLang="ja-JP" sz="1200" kern="1200" dirty="0">
                <a:solidFill>
                  <a:prstClr val="white"/>
                </a:solidFill>
              </a:rPr>
              <a:t>4/15 or 4/18 </a:t>
            </a:r>
            <a:br>
              <a:rPr kumimoji="1" lang="en-US" altLang="ja-JP" sz="1200" kern="1200" dirty="0">
                <a:solidFill>
                  <a:prstClr val="white"/>
                </a:solidFill>
              </a:rPr>
            </a:br>
            <a:r>
              <a:rPr kumimoji="1" lang="en-US" altLang="ja-JP" sz="1200" kern="1200" dirty="0">
                <a:solidFill>
                  <a:prstClr val="white"/>
                </a:solidFill>
              </a:rPr>
              <a:t>21</a:t>
            </a:r>
            <a:r>
              <a:rPr kumimoji="1" lang="ja-JP" altLang="en-US" sz="1200" kern="1200" dirty="0">
                <a:solidFill>
                  <a:prstClr val="white"/>
                </a:solidFill>
              </a:rPr>
              <a:t>時～</a:t>
            </a:r>
            <a:r>
              <a:rPr kumimoji="1" lang="en-US" altLang="ja-JP" sz="1200" kern="1200" dirty="0">
                <a:solidFill>
                  <a:prstClr val="white"/>
                </a:solidFill>
              </a:rPr>
              <a:t>22</a:t>
            </a:r>
            <a:r>
              <a:rPr kumimoji="1" lang="ja-JP" altLang="en-US" sz="1200" kern="1200" dirty="0">
                <a:solidFill>
                  <a:prstClr val="white"/>
                </a:solidFill>
              </a:rPr>
              <a:t>時</a:t>
            </a:r>
            <a:endParaRPr kumimoji="1" lang="en-US" altLang="ja-JP" sz="1200" kern="1200" dirty="0">
              <a:solidFill>
                <a:prstClr val="white"/>
              </a:solidFill>
            </a:endParaRPr>
          </a:p>
        </p:txBody>
      </p:sp>
    </p:spTree>
    <p:extLst>
      <p:ext uri="{BB962C8B-B14F-4D97-AF65-F5344CB8AC3E}">
        <p14:creationId xmlns:p14="http://schemas.microsoft.com/office/powerpoint/2010/main" val="3711613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LP</a:t>
            </a:r>
            <a:r>
              <a:rPr kumimoji="1" lang="ja-JP" altLang="en-US" dirty="0" smtClean="0"/>
              <a:t>作成媒体の決定</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398707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プレ講座の目標とゴール</a:t>
            </a:r>
            <a:endParaRPr kumimoji="1" lang="ja-JP" altLang="en-US" dirty="0"/>
          </a:p>
        </p:txBody>
      </p:sp>
      <p:sp>
        <p:nvSpPr>
          <p:cNvPr id="3" name="テキスト プレースホルダー 2"/>
          <p:cNvSpPr>
            <a:spLocks noGrp="1"/>
          </p:cNvSpPr>
          <p:nvPr>
            <p:ph type="body" idx="1"/>
          </p:nvPr>
        </p:nvSpPr>
        <p:spPr/>
        <p:txBody>
          <a:bodyPr/>
          <a:lstStyle/>
          <a:p>
            <a:pPr marL="0" indent="0">
              <a:buNone/>
            </a:pPr>
            <a:r>
              <a:rPr kumimoji="1" lang="ja-JP" altLang="en-US" dirty="0" smtClean="0"/>
              <a:t>説明会へ講師の方に会いたいワクワクがピークの状態</a:t>
            </a:r>
            <a:r>
              <a:rPr kumimoji="1" lang="ja-JP" altLang="en-US" dirty="0" smtClean="0"/>
              <a:t>で</a:t>
            </a:r>
            <a:r>
              <a:rPr kumimoji="1" lang="en-US" altLang="ja-JP" dirty="0" smtClean="0"/>
              <a:t/>
            </a:r>
            <a:br>
              <a:rPr kumimoji="1" lang="en-US" altLang="ja-JP" dirty="0" smtClean="0"/>
            </a:br>
            <a:r>
              <a:rPr kumimoji="1" lang="ja-JP" altLang="en-US" dirty="0" smtClean="0"/>
              <a:t>参加</a:t>
            </a:r>
            <a:r>
              <a:rPr kumimoji="1" lang="ja-JP" altLang="en-US" dirty="0" smtClean="0"/>
              <a:t>してもらう。</a:t>
            </a:r>
            <a:endParaRPr kumimoji="1" lang="en-US" altLang="ja-JP" dirty="0" smtClean="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3569329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タイトル 1"/>
          <p:cNvSpPr txBox="1">
            <a:spLocks noGrp="1"/>
          </p:cNvSpPr>
          <p:nvPr>
            <p:ph type="title"/>
          </p:nvPr>
        </p:nvSpPr>
        <p:spPr>
          <a:xfrm>
            <a:off x="838200" y="365125"/>
            <a:ext cx="10515600" cy="1325563"/>
          </a:xfrm>
          <a:prstGeom prst="rect">
            <a:avLst/>
          </a:prstGeom>
        </p:spPr>
        <p:txBody>
          <a:bodyPr/>
          <a:lstStyle/>
          <a:p>
            <a:r>
              <a:t>目次</a:t>
            </a:r>
          </a:p>
        </p:txBody>
      </p:sp>
      <p:sp>
        <p:nvSpPr>
          <p:cNvPr id="72" name="コンテンツ プレースホルダー 2"/>
          <p:cNvSpPr txBox="1">
            <a:spLocks noGrp="1"/>
          </p:cNvSpPr>
          <p:nvPr>
            <p:ph type="body" idx="1"/>
          </p:nvPr>
        </p:nvSpPr>
        <p:spPr>
          <a:xfrm>
            <a:off x="838200" y="1825624"/>
            <a:ext cx="10515600" cy="3955745"/>
          </a:xfrm>
          <a:prstGeom prst="rect">
            <a:avLst/>
          </a:prstGeom>
        </p:spPr>
        <p:txBody>
          <a:bodyPr/>
          <a:lstStyle/>
          <a:p>
            <a:pPr marL="217170" indent="-217170" defTabSz="868680">
              <a:lnSpc>
                <a:spcPct val="120000"/>
              </a:lnSpc>
              <a:spcBef>
                <a:spcPts val="900"/>
              </a:spcBef>
              <a:defRPr sz="1615"/>
            </a:pPr>
            <a:r>
              <a:t>WEBプロモーションの復習</a:t>
            </a:r>
          </a:p>
          <a:p>
            <a:pPr marL="217170" indent="-217170" defTabSz="868680">
              <a:lnSpc>
                <a:spcPct val="120000"/>
              </a:lnSpc>
              <a:spcBef>
                <a:spcPts val="900"/>
              </a:spcBef>
              <a:defRPr sz="1615"/>
            </a:pPr>
            <a:r>
              <a:t>WEBプロモーションのユーザーの気持ちの変化</a:t>
            </a:r>
          </a:p>
          <a:p>
            <a:pPr marL="217170" indent="-217170" defTabSz="868680">
              <a:lnSpc>
                <a:spcPct val="120000"/>
              </a:lnSpc>
              <a:spcBef>
                <a:spcPts val="900"/>
              </a:spcBef>
              <a:defRPr sz="1615"/>
            </a:pPr>
            <a:r>
              <a:t>LP（ランディングページ）とは？</a:t>
            </a:r>
          </a:p>
          <a:p>
            <a:pPr marL="217170" indent="-217170" defTabSz="868680">
              <a:lnSpc>
                <a:spcPct val="120000"/>
              </a:lnSpc>
              <a:spcBef>
                <a:spcPts val="900"/>
              </a:spcBef>
              <a:defRPr sz="1615"/>
            </a:pPr>
            <a:r>
              <a:t>LPの役割</a:t>
            </a:r>
          </a:p>
          <a:p>
            <a:pPr marL="217170" indent="-217170" defTabSz="868680">
              <a:lnSpc>
                <a:spcPct val="120000"/>
              </a:lnSpc>
              <a:spcBef>
                <a:spcPts val="900"/>
              </a:spcBef>
              <a:defRPr sz="1615"/>
            </a:pPr>
            <a:r>
              <a:t>実際にLPを見てみよう！</a:t>
            </a:r>
          </a:p>
          <a:p>
            <a:pPr marL="217170" indent="-217170" defTabSz="868680">
              <a:lnSpc>
                <a:spcPct val="120000"/>
              </a:lnSpc>
              <a:spcBef>
                <a:spcPts val="900"/>
              </a:spcBef>
              <a:defRPr sz="1615"/>
            </a:pPr>
            <a:r>
              <a:t>LPのテンプレート</a:t>
            </a:r>
          </a:p>
          <a:p>
            <a:pPr marL="217170" indent="-217170" defTabSz="868680">
              <a:lnSpc>
                <a:spcPct val="120000"/>
              </a:lnSpc>
              <a:spcBef>
                <a:spcPts val="900"/>
              </a:spcBef>
              <a:defRPr sz="1615"/>
            </a:pPr>
            <a:r>
              <a:t>LPに必要な６つの要素</a:t>
            </a:r>
          </a:p>
          <a:p>
            <a:pPr marL="217170" indent="-217170" defTabSz="868680">
              <a:lnSpc>
                <a:spcPct val="120000"/>
              </a:lnSpc>
              <a:spcBef>
                <a:spcPts val="900"/>
              </a:spcBef>
              <a:defRPr sz="1615"/>
            </a:pPr>
            <a:r>
              <a:t>次回までの宿題</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41"/>
          <p:cNvSpPr/>
          <p:nvPr/>
        </p:nvSpPr>
        <p:spPr>
          <a:xfrm>
            <a:off x="8445500" y="5669183"/>
            <a:ext cx="3320404" cy="76930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5" name="タイトル 1"/>
          <p:cNvSpPr txBox="1">
            <a:spLocks noGrp="1"/>
          </p:cNvSpPr>
          <p:nvPr>
            <p:ph type="title"/>
          </p:nvPr>
        </p:nvSpPr>
        <p:spPr>
          <a:xfrm>
            <a:off x="838200" y="365125"/>
            <a:ext cx="10515600" cy="1325563"/>
          </a:xfrm>
          <a:prstGeom prst="rect">
            <a:avLst/>
          </a:prstGeom>
        </p:spPr>
        <p:txBody>
          <a:bodyPr/>
          <a:lstStyle/>
          <a:p>
            <a:pPr>
              <a:defRPr sz="3200"/>
            </a:pPr>
            <a:r>
              <a:t>WEBプロモーションの考え方</a:t>
            </a:r>
          </a:p>
        </p:txBody>
      </p:sp>
      <p:grpSp>
        <p:nvGrpSpPr>
          <p:cNvPr id="78" name="正方形/長方形 3"/>
          <p:cNvGrpSpPr/>
          <p:nvPr/>
        </p:nvGrpSpPr>
        <p:grpSpPr>
          <a:xfrm>
            <a:off x="4381998" y="6096841"/>
            <a:ext cx="3416301" cy="431801"/>
            <a:chOff x="0" y="0"/>
            <a:chExt cx="3416300" cy="431800"/>
          </a:xfrm>
        </p:grpSpPr>
        <p:sp>
          <p:nvSpPr>
            <p:cNvPr id="76"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77" name="バックエンドプロモーション"/>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バックエンドプロモーション</a:t>
              </a:r>
            </a:p>
          </p:txBody>
        </p:sp>
      </p:grpSp>
      <p:grpSp>
        <p:nvGrpSpPr>
          <p:cNvPr id="81" name="正方形/長方形 4"/>
          <p:cNvGrpSpPr/>
          <p:nvPr/>
        </p:nvGrpSpPr>
        <p:grpSpPr>
          <a:xfrm>
            <a:off x="4381998" y="5035077"/>
            <a:ext cx="3416301" cy="431801"/>
            <a:chOff x="0" y="0"/>
            <a:chExt cx="3416300" cy="431800"/>
          </a:xfrm>
        </p:grpSpPr>
        <p:sp>
          <p:nvSpPr>
            <p:cNvPr id="79"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defRPr b="1"/>
              </a:pPr>
              <a:endParaRPr/>
            </a:p>
          </p:txBody>
        </p:sp>
        <p:sp>
          <p:nvSpPr>
            <p:cNvPr id="80" name="フロント＝説明会LP"/>
            <p:cNvSpPr txBox="1"/>
            <p:nvPr/>
          </p:nvSpPr>
          <p:spPr>
            <a:xfrm>
              <a:off x="0" y="36830"/>
              <a:ext cx="3416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フロント＝説明会</a:t>
              </a:r>
              <a:r>
                <a:t>LP</a:t>
              </a:r>
            </a:p>
          </p:txBody>
        </p:sp>
      </p:grpSp>
      <p:grpSp>
        <p:nvGrpSpPr>
          <p:cNvPr id="84" name="正方形/長方形 5"/>
          <p:cNvGrpSpPr/>
          <p:nvPr/>
        </p:nvGrpSpPr>
        <p:grpSpPr>
          <a:xfrm>
            <a:off x="4386390" y="4038736"/>
            <a:ext cx="3416301" cy="431801"/>
            <a:chOff x="0" y="0"/>
            <a:chExt cx="3416300" cy="431800"/>
          </a:xfrm>
        </p:grpSpPr>
        <p:sp>
          <p:nvSpPr>
            <p:cNvPr id="82"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83" name="メルマガ（ステップメール）"/>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メルマガ</a:t>
              </a:r>
              <a:r>
                <a:rPr b="0">
                  <a:latin typeface="+mj-lt"/>
                  <a:ea typeface="+mj-ea"/>
                  <a:cs typeface="+mj-cs"/>
                  <a:sym typeface="游ゴシック"/>
                </a:rPr>
                <a:t>（ステップメール）</a:t>
              </a:r>
            </a:p>
          </p:txBody>
        </p:sp>
      </p:grpSp>
      <p:grpSp>
        <p:nvGrpSpPr>
          <p:cNvPr id="87" name="正方形/長方形 6"/>
          <p:cNvGrpSpPr/>
          <p:nvPr/>
        </p:nvGrpSpPr>
        <p:grpSpPr>
          <a:xfrm>
            <a:off x="6316790" y="4470536"/>
            <a:ext cx="1485901" cy="431801"/>
            <a:chOff x="0" y="0"/>
            <a:chExt cx="1485900" cy="431800"/>
          </a:xfrm>
        </p:grpSpPr>
        <p:sp>
          <p:nvSpPr>
            <p:cNvPr id="85"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86" name="アンケー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アンケート</a:t>
              </a:r>
            </a:p>
          </p:txBody>
        </p:sp>
      </p:grpSp>
      <p:grpSp>
        <p:nvGrpSpPr>
          <p:cNvPr id="90" name="正方形/長方形 7"/>
          <p:cNvGrpSpPr/>
          <p:nvPr/>
        </p:nvGrpSpPr>
        <p:grpSpPr>
          <a:xfrm>
            <a:off x="6305050" y="5672061"/>
            <a:ext cx="1485901" cy="431801"/>
            <a:chOff x="0" y="0"/>
            <a:chExt cx="1485900" cy="431800"/>
          </a:xfrm>
        </p:grpSpPr>
        <p:sp>
          <p:nvSpPr>
            <p:cNvPr id="88"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89" name="2nd・予約"/>
            <p:cNvSpPr txBox="1"/>
            <p:nvPr/>
          </p:nvSpPr>
          <p:spPr>
            <a:xfrm>
              <a:off x="0" y="36830"/>
              <a:ext cx="14859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2</a:t>
              </a:r>
              <a:r>
                <a:rPr baseline="30000"/>
                <a:t>nd</a:t>
              </a:r>
              <a:r>
                <a:rPr>
                  <a:latin typeface="+mj-lt"/>
                  <a:ea typeface="+mj-ea"/>
                  <a:cs typeface="+mj-cs"/>
                  <a:sym typeface="游ゴシック"/>
                </a:rPr>
                <a:t>・予約</a:t>
              </a:r>
            </a:p>
          </p:txBody>
        </p:sp>
      </p:grpSp>
      <p:grpSp>
        <p:nvGrpSpPr>
          <p:cNvPr id="93" name="正方形/長方形 8"/>
          <p:cNvGrpSpPr/>
          <p:nvPr/>
        </p:nvGrpSpPr>
        <p:grpSpPr>
          <a:xfrm>
            <a:off x="4251561" y="2783605"/>
            <a:ext cx="2060340" cy="431801"/>
            <a:chOff x="0" y="0"/>
            <a:chExt cx="2060338" cy="431800"/>
          </a:xfrm>
        </p:grpSpPr>
        <p:sp>
          <p:nvSpPr>
            <p:cNvPr id="91" name="四角形"/>
            <p:cNvSpPr/>
            <p:nvPr/>
          </p:nvSpPr>
          <p:spPr>
            <a:xfrm>
              <a:off x="0" y="0"/>
              <a:ext cx="2060339"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92" name="メルマガ登録LP"/>
            <p:cNvSpPr txBox="1"/>
            <p:nvPr/>
          </p:nvSpPr>
          <p:spPr>
            <a:xfrm>
              <a:off x="0" y="36830"/>
              <a:ext cx="206033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rPr>
                  <a:latin typeface="+mj-lt"/>
                  <a:ea typeface="+mj-ea"/>
                  <a:cs typeface="+mj-cs"/>
                  <a:sym typeface="游ゴシック"/>
                </a:rPr>
                <a:t>メルマガ登録</a:t>
              </a:r>
              <a:r>
                <a:t>LP</a:t>
              </a:r>
            </a:p>
          </p:txBody>
        </p:sp>
      </p:grpSp>
      <p:grpSp>
        <p:nvGrpSpPr>
          <p:cNvPr id="96" name="正方形/長方形 9"/>
          <p:cNvGrpSpPr/>
          <p:nvPr/>
        </p:nvGrpSpPr>
        <p:grpSpPr>
          <a:xfrm>
            <a:off x="4251560" y="3202919"/>
            <a:ext cx="3751883" cy="431801"/>
            <a:chOff x="0" y="0"/>
            <a:chExt cx="3751881" cy="431800"/>
          </a:xfrm>
        </p:grpSpPr>
        <p:sp>
          <p:nvSpPr>
            <p:cNvPr id="94" name="四角形"/>
            <p:cNvSpPr/>
            <p:nvPr/>
          </p:nvSpPr>
          <p:spPr>
            <a:xfrm>
              <a:off x="-1" y="0"/>
              <a:ext cx="3751883"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95" name="メインブログ"/>
            <p:cNvSpPr txBox="1"/>
            <p:nvPr/>
          </p:nvSpPr>
          <p:spPr>
            <a:xfrm>
              <a:off x="-1" y="55880"/>
              <a:ext cx="3751883"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メインブログ</a:t>
              </a:r>
            </a:p>
          </p:txBody>
        </p:sp>
      </p:grpSp>
      <p:grpSp>
        <p:nvGrpSpPr>
          <p:cNvPr id="99" name="正方形/長方形 10"/>
          <p:cNvGrpSpPr/>
          <p:nvPr/>
        </p:nvGrpSpPr>
        <p:grpSpPr>
          <a:xfrm>
            <a:off x="1727200" y="1761332"/>
            <a:ext cx="2019300" cy="431801"/>
            <a:chOff x="0" y="0"/>
            <a:chExt cx="2019300" cy="431800"/>
          </a:xfrm>
        </p:grpSpPr>
        <p:sp>
          <p:nvSpPr>
            <p:cNvPr id="97"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98" name="SNS（Twitter）"/>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Twitter</a:t>
              </a:r>
              <a:r>
                <a:rPr>
                  <a:latin typeface="+mj-lt"/>
                  <a:ea typeface="+mj-ea"/>
                  <a:cs typeface="+mj-cs"/>
                  <a:sym typeface="游ゴシック"/>
                </a:rPr>
                <a:t>）</a:t>
              </a:r>
            </a:p>
          </p:txBody>
        </p:sp>
      </p:grpSp>
      <p:grpSp>
        <p:nvGrpSpPr>
          <p:cNvPr id="102" name="正方形/長方形 11"/>
          <p:cNvGrpSpPr/>
          <p:nvPr/>
        </p:nvGrpSpPr>
        <p:grpSpPr>
          <a:xfrm>
            <a:off x="3987800" y="1761332"/>
            <a:ext cx="2019300" cy="431801"/>
            <a:chOff x="0" y="0"/>
            <a:chExt cx="2019300" cy="431800"/>
          </a:xfrm>
        </p:grpSpPr>
        <p:sp>
          <p:nvSpPr>
            <p:cNvPr id="100"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01" name="SNS（Facebook）"/>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Facebook</a:t>
              </a:r>
              <a:r>
                <a:rPr>
                  <a:latin typeface="+mj-lt"/>
                  <a:ea typeface="+mj-ea"/>
                  <a:cs typeface="+mj-cs"/>
                  <a:sym typeface="游ゴシック"/>
                </a:rPr>
                <a:t>）</a:t>
              </a:r>
            </a:p>
          </p:txBody>
        </p:sp>
      </p:grpSp>
      <p:grpSp>
        <p:nvGrpSpPr>
          <p:cNvPr id="105" name="正方形/長方形 12"/>
          <p:cNvGrpSpPr/>
          <p:nvPr/>
        </p:nvGrpSpPr>
        <p:grpSpPr>
          <a:xfrm>
            <a:off x="6184901" y="1778474"/>
            <a:ext cx="2019301" cy="431801"/>
            <a:chOff x="0" y="0"/>
            <a:chExt cx="2019300" cy="431800"/>
          </a:xfrm>
        </p:grpSpPr>
        <p:sp>
          <p:nvSpPr>
            <p:cNvPr id="103"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04" name="Youtube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Youtube</a:t>
              </a:r>
              <a:r>
                <a:rPr>
                  <a:latin typeface="+mj-lt"/>
                  <a:ea typeface="+mj-ea"/>
                  <a:cs typeface="+mj-cs"/>
                  <a:sym typeface="游ゴシック"/>
                </a:rPr>
                <a:t>集客</a:t>
              </a:r>
            </a:p>
          </p:txBody>
        </p:sp>
      </p:grpSp>
      <p:grpSp>
        <p:nvGrpSpPr>
          <p:cNvPr id="108" name="正方形/長方形 13"/>
          <p:cNvGrpSpPr/>
          <p:nvPr/>
        </p:nvGrpSpPr>
        <p:grpSpPr>
          <a:xfrm>
            <a:off x="8445500" y="1778474"/>
            <a:ext cx="2019300" cy="431801"/>
            <a:chOff x="0" y="0"/>
            <a:chExt cx="2019300" cy="431800"/>
          </a:xfrm>
        </p:grpSpPr>
        <p:sp>
          <p:nvSpPr>
            <p:cNvPr id="106"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07" name="SEO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SEO</a:t>
              </a:r>
              <a:r>
                <a:rPr>
                  <a:latin typeface="+mj-lt"/>
                  <a:ea typeface="+mj-ea"/>
                  <a:cs typeface="+mj-cs"/>
                  <a:sym typeface="游ゴシック"/>
                </a:rPr>
                <a:t>集客</a:t>
              </a:r>
            </a:p>
          </p:txBody>
        </p:sp>
      </p:grpSp>
      <p:sp>
        <p:nvSpPr>
          <p:cNvPr id="109" name="直線矢印コネクタ 15"/>
          <p:cNvSpPr/>
          <p:nvPr/>
        </p:nvSpPr>
        <p:spPr>
          <a:xfrm>
            <a:off x="1384300" y="2409032"/>
            <a:ext cx="2603501" cy="3652044"/>
          </a:xfrm>
          <a:prstGeom prst="line">
            <a:avLst/>
          </a:prstGeom>
          <a:ln w="57150">
            <a:solidFill>
              <a:schemeClr val="accent2"/>
            </a:solidFill>
            <a:miter/>
            <a:tailEnd type="triangle"/>
          </a:ln>
        </p:spPr>
        <p:txBody>
          <a:bodyPr lIns="45719" rIns="45719"/>
          <a:lstStyle/>
          <a:p>
            <a:endParaRPr/>
          </a:p>
        </p:txBody>
      </p:sp>
      <p:sp>
        <p:nvSpPr>
          <p:cNvPr id="110" name="直線矢印コネクタ 16"/>
          <p:cNvSpPr/>
          <p:nvPr/>
        </p:nvSpPr>
        <p:spPr>
          <a:xfrm flipH="1">
            <a:off x="8585199" y="2375098"/>
            <a:ext cx="2159001" cy="3719910"/>
          </a:xfrm>
          <a:prstGeom prst="line">
            <a:avLst/>
          </a:prstGeom>
          <a:ln w="57150">
            <a:solidFill>
              <a:schemeClr val="accent2"/>
            </a:solidFill>
            <a:miter/>
            <a:tailEnd type="triangle"/>
          </a:ln>
        </p:spPr>
        <p:txBody>
          <a:bodyPr lIns="45719" rIns="45719"/>
          <a:lstStyle/>
          <a:p>
            <a:endParaRPr/>
          </a:p>
        </p:txBody>
      </p:sp>
      <p:grpSp>
        <p:nvGrpSpPr>
          <p:cNvPr id="113" name="正方形/長方形 33"/>
          <p:cNvGrpSpPr/>
          <p:nvPr/>
        </p:nvGrpSpPr>
        <p:grpSpPr>
          <a:xfrm>
            <a:off x="6961127" y="2771119"/>
            <a:ext cx="1041401" cy="431801"/>
            <a:chOff x="0" y="0"/>
            <a:chExt cx="1041400" cy="431800"/>
          </a:xfrm>
        </p:grpSpPr>
        <p:sp>
          <p:nvSpPr>
            <p:cNvPr id="111" name="四角形"/>
            <p:cNvSpPr/>
            <p:nvPr/>
          </p:nvSpPr>
          <p:spPr>
            <a:xfrm>
              <a:off x="0" y="0"/>
              <a:ext cx="10414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12" name="LINE@"/>
            <p:cNvSpPr txBox="1"/>
            <p:nvPr/>
          </p:nvSpPr>
          <p:spPr>
            <a:xfrm>
              <a:off x="0" y="36830"/>
              <a:ext cx="1041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LINE@</a:t>
              </a:r>
            </a:p>
          </p:txBody>
        </p:sp>
      </p:grpSp>
      <p:sp>
        <p:nvSpPr>
          <p:cNvPr id="114" name="テキスト ボックス 40"/>
          <p:cNvSpPr txBox="1"/>
          <p:nvPr/>
        </p:nvSpPr>
        <p:spPr>
          <a:xfrm>
            <a:off x="7998606" y="6144988"/>
            <a:ext cx="2652227"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a:latin typeface="+mj-lt"/>
                <a:ea typeface="+mj-ea"/>
                <a:cs typeface="+mj-cs"/>
                <a:sym typeface="游ゴシック"/>
              </a:rPr>
              <a:t>年間企画</a:t>
            </a:r>
            <a:r>
              <a:t>30</a:t>
            </a:r>
            <a:r>
              <a:rPr>
                <a:latin typeface="+mj-lt"/>
                <a:ea typeface="+mj-ea"/>
                <a:cs typeface="+mj-cs"/>
                <a:sym typeface="游ゴシック"/>
              </a:rPr>
              <a:t>～</a:t>
            </a:r>
            <a:r>
              <a:t>100</a:t>
            </a:r>
            <a:r>
              <a:rPr>
                <a:latin typeface="+mj-lt"/>
                <a:ea typeface="+mj-ea"/>
                <a:cs typeface="+mj-cs"/>
                <a:sym typeface="游ゴシック"/>
              </a:rPr>
              <a:t>万円</a:t>
            </a:r>
            <a:r>
              <a:t>/</a:t>
            </a:r>
            <a:r>
              <a:rPr>
                <a:latin typeface="+mj-lt"/>
                <a:ea typeface="+mj-ea"/>
                <a:cs typeface="+mj-cs"/>
                <a:sym typeface="游ゴシック"/>
              </a:rPr>
              <a:t>人</a:t>
            </a:r>
          </a:p>
        </p:txBody>
      </p:sp>
      <p:sp>
        <p:nvSpPr>
          <p:cNvPr id="115" name="テキスト ボックス 42"/>
          <p:cNvSpPr txBox="1"/>
          <p:nvPr/>
        </p:nvSpPr>
        <p:spPr>
          <a:xfrm>
            <a:off x="9351701" y="5033769"/>
            <a:ext cx="1378184"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a:t>
            </a:r>
            <a:r>
              <a:rPr>
                <a:latin typeface="+mj-lt"/>
                <a:ea typeface="+mj-ea"/>
                <a:cs typeface="+mj-cs"/>
                <a:sym typeface="游ゴシック"/>
              </a:rPr>
              <a:t>～</a:t>
            </a:r>
            <a:r>
              <a:t>3</a:t>
            </a:r>
            <a:r>
              <a:rPr>
                <a:latin typeface="+mj-lt"/>
                <a:ea typeface="+mj-ea"/>
                <a:cs typeface="+mj-cs"/>
                <a:sym typeface="游ゴシック"/>
              </a:rPr>
              <a:t>万円</a:t>
            </a:r>
            <a:r>
              <a:t>/</a:t>
            </a:r>
            <a:r>
              <a:rPr>
                <a:latin typeface="+mj-lt"/>
                <a:ea typeface="+mj-ea"/>
                <a:cs typeface="+mj-cs"/>
                <a:sym typeface="游ゴシック"/>
              </a:rPr>
              <a:t>人</a:t>
            </a:r>
          </a:p>
        </p:txBody>
      </p:sp>
      <p:sp>
        <p:nvSpPr>
          <p:cNvPr id="116" name="直線矢印コネクタ 44"/>
          <p:cNvSpPr/>
          <p:nvPr/>
        </p:nvSpPr>
        <p:spPr>
          <a:xfrm>
            <a:off x="4811840" y="3634718"/>
            <a:ext cx="1" cy="397669"/>
          </a:xfrm>
          <a:prstGeom prst="line">
            <a:avLst/>
          </a:prstGeom>
          <a:ln w="57150">
            <a:solidFill>
              <a:schemeClr val="accent2"/>
            </a:solidFill>
            <a:miter/>
            <a:tailEnd type="triangle"/>
          </a:ln>
        </p:spPr>
        <p:txBody>
          <a:bodyPr lIns="45719" rIns="45719"/>
          <a:lstStyle/>
          <a:p>
            <a:endParaRPr/>
          </a:p>
        </p:txBody>
      </p:sp>
      <p:sp>
        <p:nvSpPr>
          <p:cNvPr id="117" name="テキスト ボックス 17"/>
          <p:cNvSpPr txBox="1"/>
          <p:nvPr/>
        </p:nvSpPr>
        <p:spPr>
          <a:xfrm>
            <a:off x="539750" y="5405535"/>
            <a:ext cx="3448050"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rPr>
                <a:latin typeface="+mj-lt"/>
                <a:ea typeface="+mj-ea"/>
                <a:cs typeface="+mj-cs"/>
                <a:sym typeface="游ゴシック"/>
              </a:rPr>
              <a:t>講師のことが好きな人に</a:t>
            </a:r>
          </a:p>
          <a:p>
            <a:pPr>
              <a:defRPr b="1">
                <a:solidFill>
                  <a:srgbClr val="FF0000"/>
                </a:solidFill>
              </a:defRPr>
            </a:pPr>
            <a:r>
              <a:rPr>
                <a:latin typeface="+mj-lt"/>
                <a:ea typeface="+mj-ea"/>
                <a:cs typeface="+mj-cs"/>
                <a:sym typeface="游ゴシック"/>
              </a:rPr>
              <a:t>ワクワク</a:t>
            </a:r>
          </a:p>
          <a:p>
            <a:pPr>
              <a:defRPr b="1">
                <a:solidFill>
                  <a:srgbClr val="FF0000"/>
                </a:solidFill>
              </a:defRPr>
            </a:pPr>
            <a:r>
              <a:rPr>
                <a:latin typeface="+mj-lt"/>
                <a:ea typeface="+mj-ea"/>
                <a:cs typeface="+mj-cs"/>
                <a:sym typeface="游ゴシック"/>
              </a:rPr>
              <a:t>しながら参加してもらう！</a:t>
            </a:r>
          </a:p>
        </p:txBody>
      </p:sp>
      <p:sp>
        <p:nvSpPr>
          <p:cNvPr id="118" name="直線矢印コネクタ 43"/>
          <p:cNvSpPr/>
          <p:nvPr/>
        </p:nvSpPr>
        <p:spPr>
          <a:xfrm>
            <a:off x="6094540" y="3634718"/>
            <a:ext cx="1" cy="397669"/>
          </a:xfrm>
          <a:prstGeom prst="line">
            <a:avLst/>
          </a:prstGeom>
          <a:ln w="57150">
            <a:solidFill>
              <a:schemeClr val="accent2"/>
            </a:solidFill>
            <a:miter/>
            <a:tailEnd type="triangle"/>
          </a:ln>
        </p:spPr>
        <p:txBody>
          <a:bodyPr lIns="45719" rIns="45719"/>
          <a:lstStyle/>
          <a:p>
            <a:endParaRPr/>
          </a:p>
        </p:txBody>
      </p:sp>
      <p:sp>
        <p:nvSpPr>
          <p:cNvPr id="119" name="直線矢印コネクタ 45"/>
          <p:cNvSpPr/>
          <p:nvPr/>
        </p:nvSpPr>
        <p:spPr>
          <a:xfrm>
            <a:off x="7389939" y="3634718"/>
            <a:ext cx="1" cy="397669"/>
          </a:xfrm>
          <a:prstGeom prst="line">
            <a:avLst/>
          </a:prstGeom>
          <a:ln w="57150">
            <a:solidFill>
              <a:schemeClr val="accent2"/>
            </a:solidFill>
            <a:miter/>
            <a:tailEnd type="triangle"/>
          </a:ln>
        </p:spPr>
        <p:txBody>
          <a:bodyPr lIns="45719" rIns="45719"/>
          <a:lstStyle/>
          <a:p>
            <a:endParaRPr/>
          </a:p>
        </p:txBody>
      </p:sp>
      <p:grpSp>
        <p:nvGrpSpPr>
          <p:cNvPr id="122" name="正方形/長方形 46"/>
          <p:cNvGrpSpPr/>
          <p:nvPr/>
        </p:nvGrpSpPr>
        <p:grpSpPr>
          <a:xfrm>
            <a:off x="4389311" y="4474183"/>
            <a:ext cx="1485901" cy="431801"/>
            <a:chOff x="0" y="0"/>
            <a:chExt cx="1485900" cy="431800"/>
          </a:xfrm>
        </p:grpSpPr>
        <p:sp>
          <p:nvSpPr>
            <p:cNvPr id="120"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21" name="プレゼン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プレゼント</a:t>
              </a:r>
            </a:p>
          </p:txBody>
        </p:sp>
      </p:grpSp>
      <p:sp>
        <p:nvSpPr>
          <p:cNvPr id="123" name="直線矢印コネクタ 47"/>
          <p:cNvSpPr/>
          <p:nvPr/>
        </p:nvSpPr>
        <p:spPr>
          <a:xfrm>
            <a:off x="6090148" y="4470536"/>
            <a:ext cx="1" cy="564542"/>
          </a:xfrm>
          <a:prstGeom prst="line">
            <a:avLst/>
          </a:prstGeom>
          <a:ln w="57150">
            <a:solidFill>
              <a:schemeClr val="accent2"/>
            </a:solidFill>
            <a:miter/>
            <a:tailEnd type="triangle"/>
          </a:ln>
        </p:spPr>
        <p:txBody>
          <a:bodyPr lIns="45719" rIns="45719"/>
          <a:lstStyle/>
          <a:p>
            <a:endParaRPr/>
          </a:p>
        </p:txBody>
      </p:sp>
      <p:sp>
        <p:nvSpPr>
          <p:cNvPr id="124" name="直線矢印コネクタ 48"/>
          <p:cNvSpPr/>
          <p:nvPr/>
        </p:nvSpPr>
        <p:spPr>
          <a:xfrm>
            <a:off x="6090148" y="5466877"/>
            <a:ext cx="1" cy="629965"/>
          </a:xfrm>
          <a:prstGeom prst="line">
            <a:avLst/>
          </a:prstGeom>
          <a:ln w="57150">
            <a:solidFill>
              <a:schemeClr val="accent2"/>
            </a:solidFill>
            <a:miter/>
            <a:tailEnd type="triangle"/>
          </a:ln>
        </p:spPr>
        <p:txBody>
          <a:bodyPr lIns="45719" rIns="45719"/>
          <a:lstStyle/>
          <a:p>
            <a:endParaRPr/>
          </a:p>
        </p:txBody>
      </p:sp>
      <p:grpSp>
        <p:nvGrpSpPr>
          <p:cNvPr id="127" name="正方形/長方形 49"/>
          <p:cNvGrpSpPr/>
          <p:nvPr/>
        </p:nvGrpSpPr>
        <p:grpSpPr>
          <a:xfrm>
            <a:off x="4389315" y="5474692"/>
            <a:ext cx="1485901" cy="431801"/>
            <a:chOff x="0" y="0"/>
            <a:chExt cx="1485900" cy="431800"/>
          </a:xfrm>
        </p:grpSpPr>
        <p:sp>
          <p:nvSpPr>
            <p:cNvPr id="125"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26" name="特典"/>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sp>
        <p:nvSpPr>
          <p:cNvPr id="128" name="直線矢印コネクタ 50"/>
          <p:cNvSpPr/>
          <p:nvPr/>
        </p:nvSpPr>
        <p:spPr>
          <a:xfrm>
            <a:off x="3258532" y="2210274"/>
            <a:ext cx="891437" cy="573332"/>
          </a:xfrm>
          <a:prstGeom prst="line">
            <a:avLst/>
          </a:prstGeom>
          <a:ln w="57150">
            <a:solidFill>
              <a:schemeClr val="accent1"/>
            </a:solidFill>
            <a:miter/>
            <a:tailEnd type="triangle"/>
          </a:ln>
        </p:spPr>
        <p:txBody>
          <a:bodyPr lIns="45719" rIns="45719"/>
          <a:lstStyle/>
          <a:p>
            <a:endParaRPr/>
          </a:p>
        </p:txBody>
      </p:sp>
      <p:sp>
        <p:nvSpPr>
          <p:cNvPr id="129" name="直線矢印コネクタ 51"/>
          <p:cNvSpPr/>
          <p:nvPr/>
        </p:nvSpPr>
        <p:spPr>
          <a:xfrm>
            <a:off x="4909206" y="2193132"/>
            <a:ext cx="1" cy="507909"/>
          </a:xfrm>
          <a:prstGeom prst="line">
            <a:avLst/>
          </a:prstGeom>
          <a:ln w="57150">
            <a:solidFill>
              <a:schemeClr val="accent1"/>
            </a:solidFill>
            <a:miter/>
            <a:tailEnd type="triangle"/>
          </a:ln>
        </p:spPr>
        <p:txBody>
          <a:bodyPr lIns="45719" rIns="45719"/>
          <a:lstStyle/>
          <a:p>
            <a:endParaRPr/>
          </a:p>
        </p:txBody>
      </p:sp>
      <p:sp>
        <p:nvSpPr>
          <p:cNvPr id="130" name="直線矢印コネクタ 52"/>
          <p:cNvSpPr/>
          <p:nvPr/>
        </p:nvSpPr>
        <p:spPr>
          <a:xfrm flipH="1">
            <a:off x="5895099" y="2240504"/>
            <a:ext cx="782255" cy="490767"/>
          </a:xfrm>
          <a:prstGeom prst="line">
            <a:avLst/>
          </a:prstGeom>
          <a:ln w="57150">
            <a:solidFill>
              <a:schemeClr val="accent1"/>
            </a:solidFill>
            <a:miter/>
            <a:tailEnd type="triangle"/>
          </a:ln>
        </p:spPr>
        <p:txBody>
          <a:bodyPr lIns="45719" rIns="45719"/>
          <a:lstStyle/>
          <a:p>
            <a:endParaRPr/>
          </a:p>
        </p:txBody>
      </p:sp>
      <p:sp>
        <p:nvSpPr>
          <p:cNvPr id="131" name="直線矢印コネクタ 53"/>
          <p:cNvSpPr/>
          <p:nvPr/>
        </p:nvSpPr>
        <p:spPr>
          <a:xfrm flipH="1">
            <a:off x="8003441" y="2237314"/>
            <a:ext cx="983015" cy="1181506"/>
          </a:xfrm>
          <a:prstGeom prst="line">
            <a:avLst/>
          </a:prstGeom>
          <a:ln w="57150">
            <a:solidFill>
              <a:schemeClr val="accent1"/>
            </a:solidFill>
            <a:miter/>
            <a:tailEnd type="triangle"/>
          </a:ln>
        </p:spPr>
        <p:txBody>
          <a:bodyPr lIns="45719" rIns="45719"/>
          <a:lstStyle/>
          <a:p>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正方形/長方形 41"/>
          <p:cNvSpPr/>
          <p:nvPr/>
        </p:nvSpPr>
        <p:spPr>
          <a:xfrm>
            <a:off x="8445500" y="5669183"/>
            <a:ext cx="3320404" cy="76930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4" name="タイトル 1"/>
          <p:cNvSpPr txBox="1">
            <a:spLocks noGrp="1"/>
          </p:cNvSpPr>
          <p:nvPr>
            <p:ph type="title"/>
          </p:nvPr>
        </p:nvSpPr>
        <p:spPr>
          <a:xfrm>
            <a:off x="838200" y="365125"/>
            <a:ext cx="10515600" cy="1325563"/>
          </a:xfrm>
          <a:prstGeom prst="rect">
            <a:avLst/>
          </a:prstGeom>
        </p:spPr>
        <p:txBody>
          <a:bodyPr/>
          <a:lstStyle/>
          <a:p>
            <a:pPr>
              <a:defRPr sz="3200"/>
            </a:pPr>
            <a:r>
              <a:t>WEBプロモーションの考え方</a:t>
            </a:r>
          </a:p>
        </p:txBody>
      </p:sp>
      <p:grpSp>
        <p:nvGrpSpPr>
          <p:cNvPr id="137" name="正方形/長方形 3"/>
          <p:cNvGrpSpPr/>
          <p:nvPr/>
        </p:nvGrpSpPr>
        <p:grpSpPr>
          <a:xfrm>
            <a:off x="4381998" y="6096841"/>
            <a:ext cx="3416301" cy="431801"/>
            <a:chOff x="0" y="0"/>
            <a:chExt cx="3416300" cy="431800"/>
          </a:xfrm>
        </p:grpSpPr>
        <p:sp>
          <p:nvSpPr>
            <p:cNvPr id="135"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36" name="バックエンドプロモーション"/>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バックエンドプロモーション</a:t>
              </a:r>
            </a:p>
          </p:txBody>
        </p:sp>
      </p:grpSp>
      <p:grpSp>
        <p:nvGrpSpPr>
          <p:cNvPr id="140" name="正方形/長方形 4"/>
          <p:cNvGrpSpPr/>
          <p:nvPr/>
        </p:nvGrpSpPr>
        <p:grpSpPr>
          <a:xfrm>
            <a:off x="4381998" y="5035077"/>
            <a:ext cx="3416301" cy="431801"/>
            <a:chOff x="0" y="0"/>
            <a:chExt cx="3416300" cy="431800"/>
          </a:xfrm>
        </p:grpSpPr>
        <p:sp>
          <p:nvSpPr>
            <p:cNvPr id="138"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defRPr b="1"/>
              </a:pPr>
              <a:endParaRPr/>
            </a:p>
          </p:txBody>
        </p:sp>
        <p:sp>
          <p:nvSpPr>
            <p:cNvPr id="139" name="フロント＝説明会LP"/>
            <p:cNvSpPr txBox="1"/>
            <p:nvPr/>
          </p:nvSpPr>
          <p:spPr>
            <a:xfrm>
              <a:off x="0" y="36830"/>
              <a:ext cx="3416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フロント＝説明会</a:t>
              </a:r>
              <a:r>
                <a:t>LP</a:t>
              </a:r>
            </a:p>
          </p:txBody>
        </p:sp>
      </p:grpSp>
      <p:grpSp>
        <p:nvGrpSpPr>
          <p:cNvPr id="143" name="正方形/長方形 5"/>
          <p:cNvGrpSpPr/>
          <p:nvPr/>
        </p:nvGrpSpPr>
        <p:grpSpPr>
          <a:xfrm>
            <a:off x="4386390" y="4038736"/>
            <a:ext cx="3416301" cy="431801"/>
            <a:chOff x="0" y="0"/>
            <a:chExt cx="3416300" cy="431800"/>
          </a:xfrm>
        </p:grpSpPr>
        <p:sp>
          <p:nvSpPr>
            <p:cNvPr id="141"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42" name="メルマガ（ステップメール）"/>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メルマガ</a:t>
              </a:r>
              <a:r>
                <a:rPr b="0">
                  <a:latin typeface="+mj-lt"/>
                  <a:ea typeface="+mj-ea"/>
                  <a:cs typeface="+mj-cs"/>
                  <a:sym typeface="游ゴシック"/>
                </a:rPr>
                <a:t>（ステップメール）</a:t>
              </a:r>
            </a:p>
          </p:txBody>
        </p:sp>
      </p:grpSp>
      <p:grpSp>
        <p:nvGrpSpPr>
          <p:cNvPr id="146" name="正方形/長方形 6"/>
          <p:cNvGrpSpPr/>
          <p:nvPr/>
        </p:nvGrpSpPr>
        <p:grpSpPr>
          <a:xfrm>
            <a:off x="6316790" y="4470536"/>
            <a:ext cx="1485901" cy="431801"/>
            <a:chOff x="0" y="0"/>
            <a:chExt cx="1485900" cy="431800"/>
          </a:xfrm>
        </p:grpSpPr>
        <p:sp>
          <p:nvSpPr>
            <p:cNvPr id="144"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45" name="アンケー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アンケート</a:t>
              </a:r>
            </a:p>
          </p:txBody>
        </p:sp>
      </p:grpSp>
      <p:grpSp>
        <p:nvGrpSpPr>
          <p:cNvPr id="149" name="正方形/長方形 7"/>
          <p:cNvGrpSpPr/>
          <p:nvPr/>
        </p:nvGrpSpPr>
        <p:grpSpPr>
          <a:xfrm>
            <a:off x="6305050" y="5672061"/>
            <a:ext cx="1485901" cy="431801"/>
            <a:chOff x="0" y="0"/>
            <a:chExt cx="1485900" cy="431800"/>
          </a:xfrm>
        </p:grpSpPr>
        <p:sp>
          <p:nvSpPr>
            <p:cNvPr id="147"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48" name="2nd・予約"/>
            <p:cNvSpPr txBox="1"/>
            <p:nvPr/>
          </p:nvSpPr>
          <p:spPr>
            <a:xfrm>
              <a:off x="0" y="36830"/>
              <a:ext cx="14859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2</a:t>
              </a:r>
              <a:r>
                <a:rPr baseline="30000"/>
                <a:t>nd</a:t>
              </a:r>
              <a:r>
                <a:rPr>
                  <a:latin typeface="+mj-lt"/>
                  <a:ea typeface="+mj-ea"/>
                  <a:cs typeface="+mj-cs"/>
                  <a:sym typeface="游ゴシック"/>
                </a:rPr>
                <a:t>・予約</a:t>
              </a:r>
            </a:p>
          </p:txBody>
        </p:sp>
      </p:grpSp>
      <p:grpSp>
        <p:nvGrpSpPr>
          <p:cNvPr id="152" name="正方形/長方形 8"/>
          <p:cNvGrpSpPr/>
          <p:nvPr/>
        </p:nvGrpSpPr>
        <p:grpSpPr>
          <a:xfrm>
            <a:off x="4251561" y="2783605"/>
            <a:ext cx="2060340" cy="431801"/>
            <a:chOff x="0" y="0"/>
            <a:chExt cx="2060338" cy="431800"/>
          </a:xfrm>
        </p:grpSpPr>
        <p:sp>
          <p:nvSpPr>
            <p:cNvPr id="150" name="四角形"/>
            <p:cNvSpPr/>
            <p:nvPr/>
          </p:nvSpPr>
          <p:spPr>
            <a:xfrm>
              <a:off x="0" y="0"/>
              <a:ext cx="2060339"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51" name="メルマガ登録LP"/>
            <p:cNvSpPr txBox="1"/>
            <p:nvPr/>
          </p:nvSpPr>
          <p:spPr>
            <a:xfrm>
              <a:off x="0" y="36830"/>
              <a:ext cx="206033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rPr>
                  <a:latin typeface="+mj-lt"/>
                  <a:ea typeface="+mj-ea"/>
                  <a:cs typeface="+mj-cs"/>
                  <a:sym typeface="游ゴシック"/>
                </a:rPr>
                <a:t>メルマガ登録</a:t>
              </a:r>
              <a:r>
                <a:t>LP</a:t>
              </a:r>
            </a:p>
          </p:txBody>
        </p:sp>
      </p:grpSp>
      <p:grpSp>
        <p:nvGrpSpPr>
          <p:cNvPr id="155" name="正方形/長方形 9"/>
          <p:cNvGrpSpPr/>
          <p:nvPr/>
        </p:nvGrpSpPr>
        <p:grpSpPr>
          <a:xfrm>
            <a:off x="4251560" y="3202919"/>
            <a:ext cx="3751883" cy="431801"/>
            <a:chOff x="0" y="0"/>
            <a:chExt cx="3751881" cy="431800"/>
          </a:xfrm>
        </p:grpSpPr>
        <p:sp>
          <p:nvSpPr>
            <p:cNvPr id="153" name="四角形"/>
            <p:cNvSpPr/>
            <p:nvPr/>
          </p:nvSpPr>
          <p:spPr>
            <a:xfrm>
              <a:off x="-1" y="0"/>
              <a:ext cx="3751883"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54" name="メインブログ"/>
            <p:cNvSpPr txBox="1"/>
            <p:nvPr/>
          </p:nvSpPr>
          <p:spPr>
            <a:xfrm>
              <a:off x="-1" y="55880"/>
              <a:ext cx="3751883"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メインブログ</a:t>
              </a:r>
            </a:p>
          </p:txBody>
        </p:sp>
      </p:grpSp>
      <p:grpSp>
        <p:nvGrpSpPr>
          <p:cNvPr id="158" name="正方形/長方形 10"/>
          <p:cNvGrpSpPr/>
          <p:nvPr/>
        </p:nvGrpSpPr>
        <p:grpSpPr>
          <a:xfrm>
            <a:off x="1727200" y="1761332"/>
            <a:ext cx="2019300" cy="431801"/>
            <a:chOff x="0" y="0"/>
            <a:chExt cx="2019300" cy="431800"/>
          </a:xfrm>
        </p:grpSpPr>
        <p:sp>
          <p:nvSpPr>
            <p:cNvPr id="156"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57" name="SNS（Twitter）"/>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Twitter</a:t>
              </a:r>
              <a:r>
                <a:rPr>
                  <a:latin typeface="+mj-lt"/>
                  <a:ea typeface="+mj-ea"/>
                  <a:cs typeface="+mj-cs"/>
                  <a:sym typeface="游ゴシック"/>
                </a:rPr>
                <a:t>）</a:t>
              </a:r>
            </a:p>
          </p:txBody>
        </p:sp>
      </p:grpSp>
      <p:grpSp>
        <p:nvGrpSpPr>
          <p:cNvPr id="161" name="正方形/長方形 11"/>
          <p:cNvGrpSpPr/>
          <p:nvPr/>
        </p:nvGrpSpPr>
        <p:grpSpPr>
          <a:xfrm>
            <a:off x="3987800" y="1761332"/>
            <a:ext cx="2019300" cy="431801"/>
            <a:chOff x="0" y="0"/>
            <a:chExt cx="2019300" cy="431800"/>
          </a:xfrm>
        </p:grpSpPr>
        <p:sp>
          <p:nvSpPr>
            <p:cNvPr id="159"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60" name="SNS（Facebook）"/>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Facebook</a:t>
              </a:r>
              <a:r>
                <a:rPr>
                  <a:latin typeface="+mj-lt"/>
                  <a:ea typeface="+mj-ea"/>
                  <a:cs typeface="+mj-cs"/>
                  <a:sym typeface="游ゴシック"/>
                </a:rPr>
                <a:t>）</a:t>
              </a:r>
            </a:p>
          </p:txBody>
        </p:sp>
      </p:grpSp>
      <p:grpSp>
        <p:nvGrpSpPr>
          <p:cNvPr id="164" name="正方形/長方形 12"/>
          <p:cNvGrpSpPr/>
          <p:nvPr/>
        </p:nvGrpSpPr>
        <p:grpSpPr>
          <a:xfrm>
            <a:off x="6184900" y="1761332"/>
            <a:ext cx="2019300" cy="431801"/>
            <a:chOff x="0" y="0"/>
            <a:chExt cx="2019300" cy="431800"/>
          </a:xfrm>
        </p:grpSpPr>
        <p:sp>
          <p:nvSpPr>
            <p:cNvPr id="162"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63" name="Youtube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Youtube</a:t>
              </a:r>
              <a:r>
                <a:rPr>
                  <a:latin typeface="+mj-lt"/>
                  <a:ea typeface="+mj-ea"/>
                  <a:cs typeface="+mj-cs"/>
                  <a:sym typeface="游ゴシック"/>
                </a:rPr>
                <a:t>集客</a:t>
              </a:r>
            </a:p>
          </p:txBody>
        </p:sp>
      </p:grpSp>
      <p:grpSp>
        <p:nvGrpSpPr>
          <p:cNvPr id="167" name="正方形/長方形 13"/>
          <p:cNvGrpSpPr/>
          <p:nvPr/>
        </p:nvGrpSpPr>
        <p:grpSpPr>
          <a:xfrm>
            <a:off x="8445500" y="1759987"/>
            <a:ext cx="2019300" cy="431801"/>
            <a:chOff x="0" y="0"/>
            <a:chExt cx="2019300" cy="431800"/>
          </a:xfrm>
        </p:grpSpPr>
        <p:sp>
          <p:nvSpPr>
            <p:cNvPr id="165"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66" name="SEO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SEO</a:t>
              </a:r>
              <a:r>
                <a:rPr>
                  <a:latin typeface="+mj-lt"/>
                  <a:ea typeface="+mj-ea"/>
                  <a:cs typeface="+mj-cs"/>
                  <a:sym typeface="游ゴシック"/>
                </a:rPr>
                <a:t>集客</a:t>
              </a:r>
            </a:p>
          </p:txBody>
        </p:sp>
      </p:grpSp>
      <p:sp>
        <p:nvSpPr>
          <p:cNvPr id="168" name="直線矢印コネクタ 15"/>
          <p:cNvSpPr/>
          <p:nvPr/>
        </p:nvSpPr>
        <p:spPr>
          <a:xfrm>
            <a:off x="1384300" y="2409032"/>
            <a:ext cx="2603501" cy="3652044"/>
          </a:xfrm>
          <a:prstGeom prst="line">
            <a:avLst/>
          </a:prstGeom>
          <a:ln w="57150">
            <a:solidFill>
              <a:schemeClr val="accent2"/>
            </a:solidFill>
            <a:miter/>
            <a:tailEnd type="triangle"/>
          </a:ln>
        </p:spPr>
        <p:txBody>
          <a:bodyPr lIns="45719" rIns="45719"/>
          <a:lstStyle/>
          <a:p>
            <a:endParaRPr/>
          </a:p>
        </p:txBody>
      </p:sp>
      <p:sp>
        <p:nvSpPr>
          <p:cNvPr id="169" name="直線矢印コネクタ 16"/>
          <p:cNvSpPr/>
          <p:nvPr/>
        </p:nvSpPr>
        <p:spPr>
          <a:xfrm flipH="1">
            <a:off x="8585199" y="2375098"/>
            <a:ext cx="2159001" cy="3719910"/>
          </a:xfrm>
          <a:prstGeom prst="line">
            <a:avLst/>
          </a:prstGeom>
          <a:ln w="57150">
            <a:solidFill>
              <a:schemeClr val="accent2"/>
            </a:solidFill>
            <a:miter/>
            <a:tailEnd type="triangle"/>
          </a:ln>
        </p:spPr>
        <p:txBody>
          <a:bodyPr lIns="45719" rIns="45719"/>
          <a:lstStyle/>
          <a:p>
            <a:endParaRPr/>
          </a:p>
        </p:txBody>
      </p:sp>
      <p:grpSp>
        <p:nvGrpSpPr>
          <p:cNvPr id="172" name="正方形/長方形 33"/>
          <p:cNvGrpSpPr/>
          <p:nvPr/>
        </p:nvGrpSpPr>
        <p:grpSpPr>
          <a:xfrm>
            <a:off x="6961127" y="2771119"/>
            <a:ext cx="1041401" cy="431801"/>
            <a:chOff x="0" y="0"/>
            <a:chExt cx="1041400" cy="431800"/>
          </a:xfrm>
        </p:grpSpPr>
        <p:sp>
          <p:nvSpPr>
            <p:cNvPr id="170" name="四角形"/>
            <p:cNvSpPr/>
            <p:nvPr/>
          </p:nvSpPr>
          <p:spPr>
            <a:xfrm>
              <a:off x="0" y="0"/>
              <a:ext cx="10414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71" name="LINE@"/>
            <p:cNvSpPr txBox="1"/>
            <p:nvPr/>
          </p:nvSpPr>
          <p:spPr>
            <a:xfrm>
              <a:off x="0" y="36830"/>
              <a:ext cx="1041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LINE@</a:t>
              </a:r>
            </a:p>
          </p:txBody>
        </p:sp>
      </p:grpSp>
      <p:sp>
        <p:nvSpPr>
          <p:cNvPr id="173" name="直線矢印コネクタ 44"/>
          <p:cNvSpPr/>
          <p:nvPr/>
        </p:nvSpPr>
        <p:spPr>
          <a:xfrm>
            <a:off x="4811840" y="3634718"/>
            <a:ext cx="1" cy="397669"/>
          </a:xfrm>
          <a:prstGeom prst="line">
            <a:avLst/>
          </a:prstGeom>
          <a:ln w="57150">
            <a:solidFill>
              <a:schemeClr val="accent2"/>
            </a:solidFill>
            <a:miter/>
            <a:tailEnd type="triangle"/>
          </a:ln>
        </p:spPr>
        <p:txBody>
          <a:bodyPr lIns="45719" rIns="45719"/>
          <a:lstStyle/>
          <a:p>
            <a:endParaRPr/>
          </a:p>
        </p:txBody>
      </p:sp>
      <p:sp>
        <p:nvSpPr>
          <p:cNvPr id="174" name="テキスト ボックス 17"/>
          <p:cNvSpPr txBox="1"/>
          <p:nvPr/>
        </p:nvSpPr>
        <p:spPr>
          <a:xfrm>
            <a:off x="539750" y="5405535"/>
            <a:ext cx="3448050"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0000"/>
                </a:solidFill>
              </a:defRPr>
            </a:pPr>
            <a:r>
              <a:rPr>
                <a:latin typeface="+mj-lt"/>
                <a:ea typeface="+mj-ea"/>
                <a:cs typeface="+mj-cs"/>
                <a:sym typeface="游ゴシック"/>
              </a:rPr>
              <a:t>講師のことが好きな人に</a:t>
            </a:r>
          </a:p>
          <a:p>
            <a:pPr>
              <a:defRPr b="1">
                <a:solidFill>
                  <a:srgbClr val="FF0000"/>
                </a:solidFill>
              </a:defRPr>
            </a:pPr>
            <a:r>
              <a:rPr>
                <a:latin typeface="+mj-lt"/>
                <a:ea typeface="+mj-ea"/>
                <a:cs typeface="+mj-cs"/>
                <a:sym typeface="游ゴシック"/>
              </a:rPr>
              <a:t>ワクワク</a:t>
            </a:r>
          </a:p>
          <a:p>
            <a:pPr>
              <a:defRPr b="1">
                <a:solidFill>
                  <a:srgbClr val="FF0000"/>
                </a:solidFill>
              </a:defRPr>
            </a:pPr>
            <a:r>
              <a:rPr>
                <a:latin typeface="+mj-lt"/>
                <a:ea typeface="+mj-ea"/>
                <a:cs typeface="+mj-cs"/>
                <a:sym typeface="游ゴシック"/>
              </a:rPr>
              <a:t>しながら参加してもらう！</a:t>
            </a:r>
          </a:p>
        </p:txBody>
      </p:sp>
      <p:sp>
        <p:nvSpPr>
          <p:cNvPr id="175" name="直線矢印コネクタ 43"/>
          <p:cNvSpPr/>
          <p:nvPr/>
        </p:nvSpPr>
        <p:spPr>
          <a:xfrm>
            <a:off x="6094540" y="3634718"/>
            <a:ext cx="1" cy="397669"/>
          </a:xfrm>
          <a:prstGeom prst="line">
            <a:avLst/>
          </a:prstGeom>
          <a:ln w="57150">
            <a:solidFill>
              <a:schemeClr val="accent2"/>
            </a:solidFill>
            <a:miter/>
            <a:tailEnd type="triangle"/>
          </a:ln>
        </p:spPr>
        <p:txBody>
          <a:bodyPr lIns="45719" rIns="45719"/>
          <a:lstStyle/>
          <a:p>
            <a:endParaRPr/>
          </a:p>
        </p:txBody>
      </p:sp>
      <p:sp>
        <p:nvSpPr>
          <p:cNvPr id="176" name="直線矢印コネクタ 45"/>
          <p:cNvSpPr/>
          <p:nvPr/>
        </p:nvSpPr>
        <p:spPr>
          <a:xfrm>
            <a:off x="7389939" y="3634718"/>
            <a:ext cx="1" cy="397669"/>
          </a:xfrm>
          <a:prstGeom prst="line">
            <a:avLst/>
          </a:prstGeom>
          <a:ln w="57150">
            <a:solidFill>
              <a:schemeClr val="accent2"/>
            </a:solidFill>
            <a:miter/>
            <a:tailEnd type="triangle"/>
          </a:ln>
        </p:spPr>
        <p:txBody>
          <a:bodyPr lIns="45719" rIns="45719"/>
          <a:lstStyle/>
          <a:p>
            <a:endParaRPr/>
          </a:p>
        </p:txBody>
      </p:sp>
      <p:grpSp>
        <p:nvGrpSpPr>
          <p:cNvPr id="179" name="正方形/長方形 46"/>
          <p:cNvGrpSpPr/>
          <p:nvPr/>
        </p:nvGrpSpPr>
        <p:grpSpPr>
          <a:xfrm>
            <a:off x="4389311" y="4474183"/>
            <a:ext cx="1485901" cy="431801"/>
            <a:chOff x="0" y="0"/>
            <a:chExt cx="1485900" cy="431800"/>
          </a:xfrm>
        </p:grpSpPr>
        <p:sp>
          <p:nvSpPr>
            <p:cNvPr id="177"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78" name="プレゼン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プレゼント</a:t>
              </a:r>
            </a:p>
          </p:txBody>
        </p:sp>
      </p:grpSp>
      <p:sp>
        <p:nvSpPr>
          <p:cNvPr id="180" name="直線矢印コネクタ 47"/>
          <p:cNvSpPr/>
          <p:nvPr/>
        </p:nvSpPr>
        <p:spPr>
          <a:xfrm>
            <a:off x="6090148" y="4470536"/>
            <a:ext cx="1" cy="564542"/>
          </a:xfrm>
          <a:prstGeom prst="line">
            <a:avLst/>
          </a:prstGeom>
          <a:ln w="57150">
            <a:solidFill>
              <a:schemeClr val="accent2"/>
            </a:solidFill>
            <a:miter/>
            <a:tailEnd type="triangle"/>
          </a:ln>
        </p:spPr>
        <p:txBody>
          <a:bodyPr lIns="45719" rIns="45719"/>
          <a:lstStyle/>
          <a:p>
            <a:endParaRPr/>
          </a:p>
        </p:txBody>
      </p:sp>
      <p:sp>
        <p:nvSpPr>
          <p:cNvPr id="181" name="直線矢印コネクタ 48"/>
          <p:cNvSpPr/>
          <p:nvPr/>
        </p:nvSpPr>
        <p:spPr>
          <a:xfrm>
            <a:off x="6090148" y="5466877"/>
            <a:ext cx="1" cy="629965"/>
          </a:xfrm>
          <a:prstGeom prst="line">
            <a:avLst/>
          </a:prstGeom>
          <a:ln w="57150">
            <a:solidFill>
              <a:schemeClr val="accent2"/>
            </a:solidFill>
            <a:miter/>
            <a:tailEnd type="triangle"/>
          </a:ln>
        </p:spPr>
        <p:txBody>
          <a:bodyPr lIns="45719" rIns="45719"/>
          <a:lstStyle/>
          <a:p>
            <a:endParaRPr/>
          </a:p>
        </p:txBody>
      </p:sp>
      <p:grpSp>
        <p:nvGrpSpPr>
          <p:cNvPr id="184" name="正方形/長方形 49"/>
          <p:cNvGrpSpPr/>
          <p:nvPr/>
        </p:nvGrpSpPr>
        <p:grpSpPr>
          <a:xfrm>
            <a:off x="4389315" y="5474692"/>
            <a:ext cx="1485901" cy="431801"/>
            <a:chOff x="0" y="0"/>
            <a:chExt cx="1485900" cy="431800"/>
          </a:xfrm>
        </p:grpSpPr>
        <p:sp>
          <p:nvSpPr>
            <p:cNvPr id="182"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83" name="特典"/>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sp>
        <p:nvSpPr>
          <p:cNvPr id="185" name="直線矢印コネクタ 50"/>
          <p:cNvSpPr/>
          <p:nvPr/>
        </p:nvSpPr>
        <p:spPr>
          <a:xfrm>
            <a:off x="3258532" y="2210274"/>
            <a:ext cx="891437" cy="573332"/>
          </a:xfrm>
          <a:prstGeom prst="line">
            <a:avLst/>
          </a:prstGeom>
          <a:ln w="57150">
            <a:solidFill>
              <a:schemeClr val="accent1"/>
            </a:solidFill>
            <a:miter/>
            <a:tailEnd type="triangle"/>
          </a:ln>
        </p:spPr>
        <p:txBody>
          <a:bodyPr lIns="45719" rIns="45719"/>
          <a:lstStyle/>
          <a:p>
            <a:endParaRPr/>
          </a:p>
        </p:txBody>
      </p:sp>
      <p:sp>
        <p:nvSpPr>
          <p:cNvPr id="186" name="直線矢印コネクタ 51"/>
          <p:cNvSpPr/>
          <p:nvPr/>
        </p:nvSpPr>
        <p:spPr>
          <a:xfrm>
            <a:off x="4909206" y="2193132"/>
            <a:ext cx="1" cy="507909"/>
          </a:xfrm>
          <a:prstGeom prst="line">
            <a:avLst/>
          </a:prstGeom>
          <a:ln w="57150">
            <a:solidFill>
              <a:schemeClr val="accent1"/>
            </a:solidFill>
            <a:miter/>
            <a:tailEnd type="triangle"/>
          </a:ln>
        </p:spPr>
        <p:txBody>
          <a:bodyPr lIns="45719" rIns="45719"/>
          <a:lstStyle/>
          <a:p>
            <a:endParaRPr/>
          </a:p>
        </p:txBody>
      </p:sp>
      <p:sp>
        <p:nvSpPr>
          <p:cNvPr id="187" name="直線矢印コネクタ 52"/>
          <p:cNvSpPr/>
          <p:nvPr/>
        </p:nvSpPr>
        <p:spPr>
          <a:xfrm flipH="1">
            <a:off x="5895099" y="2240504"/>
            <a:ext cx="782255" cy="490767"/>
          </a:xfrm>
          <a:prstGeom prst="line">
            <a:avLst/>
          </a:prstGeom>
          <a:ln w="57150">
            <a:solidFill>
              <a:schemeClr val="accent1"/>
            </a:solidFill>
            <a:miter/>
            <a:tailEnd type="triangle"/>
          </a:ln>
        </p:spPr>
        <p:txBody>
          <a:bodyPr lIns="45719" rIns="45719"/>
          <a:lstStyle/>
          <a:p>
            <a:endParaRPr/>
          </a:p>
        </p:txBody>
      </p:sp>
      <p:sp>
        <p:nvSpPr>
          <p:cNvPr id="188" name="直線矢印コネクタ 53"/>
          <p:cNvSpPr/>
          <p:nvPr/>
        </p:nvSpPr>
        <p:spPr>
          <a:xfrm flipH="1">
            <a:off x="8003441" y="2237314"/>
            <a:ext cx="983015" cy="1181506"/>
          </a:xfrm>
          <a:prstGeom prst="line">
            <a:avLst/>
          </a:prstGeom>
          <a:ln w="57150">
            <a:solidFill>
              <a:schemeClr val="accent1"/>
            </a:solidFill>
            <a:miter/>
            <a:tailEnd type="triangle"/>
          </a:ln>
        </p:spPr>
        <p:txBody>
          <a:bodyPr lIns="45719" rIns="45719"/>
          <a:lstStyle/>
          <a:p>
            <a:endParaRPr/>
          </a:p>
        </p:txBody>
      </p:sp>
      <p:sp>
        <p:nvSpPr>
          <p:cNvPr id="189" name="四角形: 角を丸くする 14"/>
          <p:cNvSpPr/>
          <p:nvPr/>
        </p:nvSpPr>
        <p:spPr>
          <a:xfrm>
            <a:off x="1269522" y="1759987"/>
            <a:ext cx="9641253" cy="433432"/>
          </a:xfrm>
          <a:prstGeom prst="roundRect">
            <a:avLst>
              <a:gd name="adj" fmla="val 16667"/>
            </a:avLst>
          </a:prstGeom>
          <a:solidFill>
            <a:schemeClr val="accent1">
              <a:alpha val="50000"/>
            </a:schemeClr>
          </a:solidFill>
          <a:ln w="12700">
            <a:miter lim="400000"/>
          </a:ln>
        </p:spPr>
        <p:txBody>
          <a:bodyPr lIns="45719" rIns="45719" anchor="ctr"/>
          <a:lstStyle/>
          <a:p>
            <a:pPr algn="ctr">
              <a:defRPr>
                <a:solidFill>
                  <a:srgbClr val="FFFFFF"/>
                </a:solidFill>
              </a:defRPr>
            </a:pPr>
            <a:endParaRPr/>
          </a:p>
        </p:txBody>
      </p:sp>
      <p:sp>
        <p:nvSpPr>
          <p:cNvPr id="190" name="四角形: 角を丸くする 34"/>
          <p:cNvSpPr/>
          <p:nvPr/>
        </p:nvSpPr>
        <p:spPr>
          <a:xfrm>
            <a:off x="3090998" y="2769577"/>
            <a:ext cx="5998302" cy="2132761"/>
          </a:xfrm>
          <a:prstGeom prst="roundRect">
            <a:avLst>
              <a:gd name="adj" fmla="val 16667"/>
            </a:avLst>
          </a:prstGeom>
          <a:solidFill>
            <a:schemeClr val="accent4">
              <a:alpha val="50000"/>
            </a:schemeClr>
          </a:solidFill>
          <a:ln w="12700">
            <a:miter lim="400000"/>
          </a:ln>
        </p:spPr>
        <p:txBody>
          <a:bodyPr lIns="45719" rIns="45719" anchor="ctr"/>
          <a:lstStyle/>
          <a:p>
            <a:pPr algn="ctr">
              <a:defRPr>
                <a:solidFill>
                  <a:srgbClr val="FFFFFF"/>
                </a:solidFill>
              </a:defRPr>
            </a:pPr>
            <a:endParaRPr/>
          </a:p>
        </p:txBody>
      </p:sp>
      <p:sp>
        <p:nvSpPr>
          <p:cNvPr id="191" name="四角形: 角を丸くする 35"/>
          <p:cNvSpPr/>
          <p:nvPr/>
        </p:nvSpPr>
        <p:spPr>
          <a:xfrm>
            <a:off x="3620484" y="5033800"/>
            <a:ext cx="4939330" cy="1494843"/>
          </a:xfrm>
          <a:prstGeom prst="roundRect">
            <a:avLst>
              <a:gd name="adj" fmla="val 16667"/>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192" name="正方形/長方形 18"/>
          <p:cNvSpPr txBox="1"/>
          <p:nvPr/>
        </p:nvSpPr>
        <p:spPr>
          <a:xfrm>
            <a:off x="9633895" y="898924"/>
            <a:ext cx="1475741" cy="777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1"/>
                  </a:solidFill>
                </a:ln>
                <a:solidFill>
                  <a:srgbClr val="B4C7E7"/>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集客</a:t>
            </a:r>
          </a:p>
        </p:txBody>
      </p:sp>
      <p:sp>
        <p:nvSpPr>
          <p:cNvPr id="193" name="正方形/長方形 36"/>
          <p:cNvSpPr txBox="1"/>
          <p:nvPr/>
        </p:nvSpPr>
        <p:spPr>
          <a:xfrm>
            <a:off x="9145048" y="3371887"/>
            <a:ext cx="1475741"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4"/>
                  </a:solidFill>
                </a:ln>
                <a:solidFill>
                  <a:srgbClr val="FFE699"/>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教育</a:t>
            </a:r>
          </a:p>
        </p:txBody>
      </p:sp>
      <p:sp>
        <p:nvSpPr>
          <p:cNvPr id="194" name="正方形/長方形 37"/>
          <p:cNvSpPr txBox="1"/>
          <p:nvPr/>
        </p:nvSpPr>
        <p:spPr>
          <a:xfrm>
            <a:off x="8717280" y="5726798"/>
            <a:ext cx="1475741"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2"/>
                  </a:solidFill>
                </a:ln>
                <a:solidFill>
                  <a:srgbClr val="F8CBAD"/>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販売</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正方形/長方形 41"/>
          <p:cNvSpPr/>
          <p:nvPr/>
        </p:nvSpPr>
        <p:spPr>
          <a:xfrm>
            <a:off x="8445500" y="5669183"/>
            <a:ext cx="3320404" cy="76930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7" name="タイトル 1"/>
          <p:cNvSpPr txBox="1">
            <a:spLocks noGrp="1"/>
          </p:cNvSpPr>
          <p:nvPr>
            <p:ph type="title"/>
          </p:nvPr>
        </p:nvSpPr>
        <p:spPr>
          <a:xfrm>
            <a:off x="832349" y="276470"/>
            <a:ext cx="10515601" cy="1325563"/>
          </a:xfrm>
          <a:prstGeom prst="rect">
            <a:avLst/>
          </a:prstGeom>
        </p:spPr>
        <p:txBody>
          <a:bodyPr/>
          <a:lstStyle>
            <a:lvl1pPr>
              <a:defRPr sz="3200"/>
            </a:lvl1pPr>
          </a:lstStyle>
          <a:p>
            <a:r>
              <a:t>ユーザーの気持ちの変化</a:t>
            </a:r>
          </a:p>
        </p:txBody>
      </p:sp>
      <p:grpSp>
        <p:nvGrpSpPr>
          <p:cNvPr id="200" name="正方形/長方形 3"/>
          <p:cNvGrpSpPr/>
          <p:nvPr/>
        </p:nvGrpSpPr>
        <p:grpSpPr>
          <a:xfrm>
            <a:off x="5237128" y="6083246"/>
            <a:ext cx="3416301" cy="431801"/>
            <a:chOff x="0" y="0"/>
            <a:chExt cx="3416300" cy="431800"/>
          </a:xfrm>
        </p:grpSpPr>
        <p:sp>
          <p:nvSpPr>
            <p:cNvPr id="198"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199" name="バックエンドプロモーション"/>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バックエンドプロモーション</a:t>
              </a:r>
            </a:p>
          </p:txBody>
        </p:sp>
      </p:grpSp>
      <p:grpSp>
        <p:nvGrpSpPr>
          <p:cNvPr id="203" name="正方形/長方形 4"/>
          <p:cNvGrpSpPr/>
          <p:nvPr/>
        </p:nvGrpSpPr>
        <p:grpSpPr>
          <a:xfrm>
            <a:off x="5278799" y="4969933"/>
            <a:ext cx="3416301" cy="431801"/>
            <a:chOff x="0" y="0"/>
            <a:chExt cx="3416300" cy="431800"/>
          </a:xfrm>
        </p:grpSpPr>
        <p:sp>
          <p:nvSpPr>
            <p:cNvPr id="201"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defRPr b="1"/>
              </a:pPr>
              <a:endParaRPr/>
            </a:p>
          </p:txBody>
        </p:sp>
        <p:sp>
          <p:nvSpPr>
            <p:cNvPr id="202" name="フロント＝説明会LP"/>
            <p:cNvSpPr txBox="1"/>
            <p:nvPr/>
          </p:nvSpPr>
          <p:spPr>
            <a:xfrm>
              <a:off x="0" y="36830"/>
              <a:ext cx="3416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フロント＝説明会</a:t>
              </a:r>
              <a:r>
                <a:t>LP</a:t>
              </a:r>
            </a:p>
          </p:txBody>
        </p:sp>
      </p:grpSp>
      <p:grpSp>
        <p:nvGrpSpPr>
          <p:cNvPr id="206" name="正方形/長方形 5"/>
          <p:cNvGrpSpPr/>
          <p:nvPr/>
        </p:nvGrpSpPr>
        <p:grpSpPr>
          <a:xfrm>
            <a:off x="5283191" y="3973591"/>
            <a:ext cx="3416301" cy="431801"/>
            <a:chOff x="0" y="0"/>
            <a:chExt cx="3416300" cy="431800"/>
          </a:xfrm>
        </p:grpSpPr>
        <p:sp>
          <p:nvSpPr>
            <p:cNvPr id="204"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05" name="メルマガ（ステップメール）"/>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メルマガ</a:t>
              </a:r>
              <a:r>
                <a:rPr b="0">
                  <a:latin typeface="+mj-lt"/>
                  <a:ea typeface="+mj-ea"/>
                  <a:cs typeface="+mj-cs"/>
                  <a:sym typeface="游ゴシック"/>
                </a:rPr>
                <a:t>（ステップメール）</a:t>
              </a:r>
            </a:p>
          </p:txBody>
        </p:sp>
      </p:grpSp>
      <p:grpSp>
        <p:nvGrpSpPr>
          <p:cNvPr id="209" name="正方形/長方形 6"/>
          <p:cNvGrpSpPr/>
          <p:nvPr/>
        </p:nvGrpSpPr>
        <p:grpSpPr>
          <a:xfrm>
            <a:off x="7213590" y="4405391"/>
            <a:ext cx="1485901" cy="431801"/>
            <a:chOff x="0" y="0"/>
            <a:chExt cx="1485900" cy="431800"/>
          </a:xfrm>
        </p:grpSpPr>
        <p:sp>
          <p:nvSpPr>
            <p:cNvPr id="207"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08" name="アンケー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アンケート</a:t>
              </a:r>
            </a:p>
          </p:txBody>
        </p:sp>
      </p:grpSp>
      <p:grpSp>
        <p:nvGrpSpPr>
          <p:cNvPr id="212" name="正方形/長方形 7"/>
          <p:cNvGrpSpPr/>
          <p:nvPr/>
        </p:nvGrpSpPr>
        <p:grpSpPr>
          <a:xfrm>
            <a:off x="7201851" y="5606917"/>
            <a:ext cx="1485901" cy="431801"/>
            <a:chOff x="0" y="0"/>
            <a:chExt cx="1485900" cy="431800"/>
          </a:xfrm>
        </p:grpSpPr>
        <p:sp>
          <p:nvSpPr>
            <p:cNvPr id="210"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11" name="2nd・予約"/>
            <p:cNvSpPr txBox="1"/>
            <p:nvPr/>
          </p:nvSpPr>
          <p:spPr>
            <a:xfrm>
              <a:off x="0" y="36830"/>
              <a:ext cx="14859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2</a:t>
              </a:r>
              <a:r>
                <a:rPr baseline="30000"/>
                <a:t>nd</a:t>
              </a:r>
              <a:r>
                <a:rPr>
                  <a:latin typeface="+mj-lt"/>
                  <a:ea typeface="+mj-ea"/>
                  <a:cs typeface="+mj-cs"/>
                  <a:sym typeface="游ゴシック"/>
                </a:rPr>
                <a:t>・予約</a:t>
              </a:r>
            </a:p>
          </p:txBody>
        </p:sp>
      </p:grpSp>
      <p:grpSp>
        <p:nvGrpSpPr>
          <p:cNvPr id="215" name="正方形/長方形 8"/>
          <p:cNvGrpSpPr/>
          <p:nvPr/>
        </p:nvGrpSpPr>
        <p:grpSpPr>
          <a:xfrm>
            <a:off x="5148362" y="2718460"/>
            <a:ext cx="2060340" cy="431801"/>
            <a:chOff x="0" y="0"/>
            <a:chExt cx="2060338" cy="431800"/>
          </a:xfrm>
        </p:grpSpPr>
        <p:sp>
          <p:nvSpPr>
            <p:cNvPr id="213" name="四角形"/>
            <p:cNvSpPr/>
            <p:nvPr/>
          </p:nvSpPr>
          <p:spPr>
            <a:xfrm>
              <a:off x="0" y="0"/>
              <a:ext cx="2060339"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14" name="メルマガ登録LP"/>
            <p:cNvSpPr txBox="1"/>
            <p:nvPr/>
          </p:nvSpPr>
          <p:spPr>
            <a:xfrm>
              <a:off x="0" y="36830"/>
              <a:ext cx="206033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rPr>
                  <a:latin typeface="+mj-lt"/>
                  <a:ea typeface="+mj-ea"/>
                  <a:cs typeface="+mj-cs"/>
                  <a:sym typeface="游ゴシック"/>
                </a:rPr>
                <a:t>メルマガ登録</a:t>
              </a:r>
              <a:r>
                <a:t>LP</a:t>
              </a:r>
            </a:p>
          </p:txBody>
        </p:sp>
      </p:grpSp>
      <p:grpSp>
        <p:nvGrpSpPr>
          <p:cNvPr id="218" name="正方形/長方形 9"/>
          <p:cNvGrpSpPr/>
          <p:nvPr/>
        </p:nvGrpSpPr>
        <p:grpSpPr>
          <a:xfrm>
            <a:off x="5148362" y="3137773"/>
            <a:ext cx="3751882" cy="431801"/>
            <a:chOff x="0" y="0"/>
            <a:chExt cx="3751881" cy="431800"/>
          </a:xfrm>
        </p:grpSpPr>
        <p:sp>
          <p:nvSpPr>
            <p:cNvPr id="216" name="四角形"/>
            <p:cNvSpPr/>
            <p:nvPr/>
          </p:nvSpPr>
          <p:spPr>
            <a:xfrm>
              <a:off x="-1" y="0"/>
              <a:ext cx="3751883"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17" name="メインブログ"/>
            <p:cNvSpPr txBox="1"/>
            <p:nvPr/>
          </p:nvSpPr>
          <p:spPr>
            <a:xfrm>
              <a:off x="-1" y="55880"/>
              <a:ext cx="3751883"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メインブログ</a:t>
              </a:r>
            </a:p>
          </p:txBody>
        </p:sp>
      </p:grpSp>
      <p:grpSp>
        <p:nvGrpSpPr>
          <p:cNvPr id="221" name="正方形/長方形 10"/>
          <p:cNvGrpSpPr/>
          <p:nvPr/>
        </p:nvGrpSpPr>
        <p:grpSpPr>
          <a:xfrm>
            <a:off x="2442805" y="1723263"/>
            <a:ext cx="2019301" cy="431801"/>
            <a:chOff x="0" y="0"/>
            <a:chExt cx="2019300" cy="431800"/>
          </a:xfrm>
        </p:grpSpPr>
        <p:sp>
          <p:nvSpPr>
            <p:cNvPr id="219"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20" name="SNS（Twitter）"/>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Twitter</a:t>
              </a:r>
              <a:r>
                <a:rPr>
                  <a:latin typeface="+mj-lt"/>
                  <a:ea typeface="+mj-ea"/>
                  <a:cs typeface="+mj-cs"/>
                  <a:sym typeface="游ゴシック"/>
                </a:rPr>
                <a:t>）</a:t>
              </a:r>
            </a:p>
          </p:txBody>
        </p:sp>
      </p:grpSp>
      <p:grpSp>
        <p:nvGrpSpPr>
          <p:cNvPr id="224" name="正方形/長方形 11"/>
          <p:cNvGrpSpPr/>
          <p:nvPr/>
        </p:nvGrpSpPr>
        <p:grpSpPr>
          <a:xfrm>
            <a:off x="4879833" y="1727219"/>
            <a:ext cx="2019301" cy="431801"/>
            <a:chOff x="0" y="0"/>
            <a:chExt cx="2019300" cy="431800"/>
          </a:xfrm>
        </p:grpSpPr>
        <p:sp>
          <p:nvSpPr>
            <p:cNvPr id="222"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23" name="SNS（Facebook）"/>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Facebook</a:t>
              </a:r>
              <a:r>
                <a:rPr>
                  <a:latin typeface="+mj-lt"/>
                  <a:ea typeface="+mj-ea"/>
                  <a:cs typeface="+mj-cs"/>
                  <a:sym typeface="游ゴシック"/>
                </a:rPr>
                <a:t>）</a:t>
              </a:r>
            </a:p>
          </p:txBody>
        </p:sp>
      </p:grpSp>
      <p:grpSp>
        <p:nvGrpSpPr>
          <p:cNvPr id="227" name="正方形/長方形 12"/>
          <p:cNvGrpSpPr/>
          <p:nvPr/>
        </p:nvGrpSpPr>
        <p:grpSpPr>
          <a:xfrm>
            <a:off x="7277090" y="1727376"/>
            <a:ext cx="2019301" cy="431801"/>
            <a:chOff x="0" y="0"/>
            <a:chExt cx="2019300" cy="431800"/>
          </a:xfrm>
        </p:grpSpPr>
        <p:sp>
          <p:nvSpPr>
            <p:cNvPr id="225"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26" name="Youtube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Youtube</a:t>
              </a:r>
              <a:r>
                <a:rPr>
                  <a:latin typeface="+mj-lt"/>
                  <a:ea typeface="+mj-ea"/>
                  <a:cs typeface="+mj-cs"/>
                  <a:sym typeface="游ゴシック"/>
                </a:rPr>
                <a:t>集客</a:t>
              </a:r>
            </a:p>
          </p:txBody>
        </p:sp>
      </p:grpSp>
      <p:grpSp>
        <p:nvGrpSpPr>
          <p:cNvPr id="230" name="正方形/長方形 13"/>
          <p:cNvGrpSpPr/>
          <p:nvPr/>
        </p:nvGrpSpPr>
        <p:grpSpPr>
          <a:xfrm>
            <a:off x="9661983" y="1723263"/>
            <a:ext cx="2019301" cy="431801"/>
            <a:chOff x="0" y="0"/>
            <a:chExt cx="2019300" cy="431800"/>
          </a:xfrm>
        </p:grpSpPr>
        <p:sp>
          <p:nvSpPr>
            <p:cNvPr id="228"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29" name="SEO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SEO</a:t>
              </a:r>
              <a:r>
                <a:rPr>
                  <a:latin typeface="+mj-lt"/>
                  <a:ea typeface="+mj-ea"/>
                  <a:cs typeface="+mj-cs"/>
                  <a:sym typeface="游ゴシック"/>
                </a:rPr>
                <a:t>集客</a:t>
              </a:r>
            </a:p>
          </p:txBody>
        </p:sp>
      </p:grpSp>
      <p:sp>
        <p:nvSpPr>
          <p:cNvPr id="231" name="直線矢印コネクタ 16"/>
          <p:cNvSpPr/>
          <p:nvPr/>
        </p:nvSpPr>
        <p:spPr>
          <a:xfrm flipH="1">
            <a:off x="9482001" y="2309953"/>
            <a:ext cx="2159001" cy="3719910"/>
          </a:xfrm>
          <a:prstGeom prst="line">
            <a:avLst/>
          </a:prstGeom>
          <a:ln w="57150">
            <a:solidFill>
              <a:schemeClr val="accent2"/>
            </a:solidFill>
            <a:miter/>
            <a:tailEnd type="triangle"/>
          </a:ln>
        </p:spPr>
        <p:txBody>
          <a:bodyPr lIns="45719" rIns="45719"/>
          <a:lstStyle/>
          <a:p>
            <a:endParaRPr/>
          </a:p>
        </p:txBody>
      </p:sp>
      <p:grpSp>
        <p:nvGrpSpPr>
          <p:cNvPr id="234" name="正方形/長方形 33"/>
          <p:cNvGrpSpPr/>
          <p:nvPr/>
        </p:nvGrpSpPr>
        <p:grpSpPr>
          <a:xfrm>
            <a:off x="7857928" y="2705973"/>
            <a:ext cx="1041401" cy="431801"/>
            <a:chOff x="0" y="0"/>
            <a:chExt cx="1041400" cy="431800"/>
          </a:xfrm>
        </p:grpSpPr>
        <p:sp>
          <p:nvSpPr>
            <p:cNvPr id="232" name="四角形"/>
            <p:cNvSpPr/>
            <p:nvPr/>
          </p:nvSpPr>
          <p:spPr>
            <a:xfrm>
              <a:off x="0" y="0"/>
              <a:ext cx="10414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33" name="LINE@"/>
            <p:cNvSpPr txBox="1"/>
            <p:nvPr/>
          </p:nvSpPr>
          <p:spPr>
            <a:xfrm>
              <a:off x="0" y="36830"/>
              <a:ext cx="1041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LINE@</a:t>
              </a:r>
            </a:p>
          </p:txBody>
        </p:sp>
      </p:grpSp>
      <p:sp>
        <p:nvSpPr>
          <p:cNvPr id="235" name="直線矢印コネクタ 44"/>
          <p:cNvSpPr/>
          <p:nvPr/>
        </p:nvSpPr>
        <p:spPr>
          <a:xfrm>
            <a:off x="5708641" y="3569573"/>
            <a:ext cx="1" cy="397669"/>
          </a:xfrm>
          <a:prstGeom prst="line">
            <a:avLst/>
          </a:prstGeom>
          <a:ln w="57150">
            <a:solidFill>
              <a:schemeClr val="accent2"/>
            </a:solidFill>
            <a:miter/>
            <a:tailEnd type="triangle"/>
          </a:ln>
        </p:spPr>
        <p:txBody>
          <a:bodyPr lIns="45719" rIns="45719"/>
          <a:lstStyle/>
          <a:p>
            <a:endParaRPr/>
          </a:p>
        </p:txBody>
      </p:sp>
      <p:sp>
        <p:nvSpPr>
          <p:cNvPr id="236" name="直線矢印コネクタ 43"/>
          <p:cNvSpPr/>
          <p:nvPr/>
        </p:nvSpPr>
        <p:spPr>
          <a:xfrm>
            <a:off x="6991340" y="3569573"/>
            <a:ext cx="1" cy="397669"/>
          </a:xfrm>
          <a:prstGeom prst="line">
            <a:avLst/>
          </a:prstGeom>
          <a:ln w="57150">
            <a:solidFill>
              <a:schemeClr val="accent2"/>
            </a:solidFill>
            <a:miter/>
            <a:tailEnd type="triangle"/>
          </a:ln>
        </p:spPr>
        <p:txBody>
          <a:bodyPr lIns="45719" rIns="45719"/>
          <a:lstStyle/>
          <a:p>
            <a:endParaRPr/>
          </a:p>
        </p:txBody>
      </p:sp>
      <p:sp>
        <p:nvSpPr>
          <p:cNvPr id="237" name="直線矢印コネクタ 45"/>
          <p:cNvSpPr/>
          <p:nvPr/>
        </p:nvSpPr>
        <p:spPr>
          <a:xfrm>
            <a:off x="8286740" y="3569573"/>
            <a:ext cx="1" cy="397669"/>
          </a:xfrm>
          <a:prstGeom prst="line">
            <a:avLst/>
          </a:prstGeom>
          <a:ln w="57150">
            <a:solidFill>
              <a:schemeClr val="accent2"/>
            </a:solidFill>
            <a:miter/>
            <a:tailEnd type="triangle"/>
          </a:ln>
        </p:spPr>
        <p:txBody>
          <a:bodyPr lIns="45719" rIns="45719"/>
          <a:lstStyle/>
          <a:p>
            <a:endParaRPr/>
          </a:p>
        </p:txBody>
      </p:sp>
      <p:grpSp>
        <p:nvGrpSpPr>
          <p:cNvPr id="240" name="正方形/長方形 46"/>
          <p:cNvGrpSpPr/>
          <p:nvPr/>
        </p:nvGrpSpPr>
        <p:grpSpPr>
          <a:xfrm>
            <a:off x="5286111" y="4409039"/>
            <a:ext cx="1485901" cy="431801"/>
            <a:chOff x="0" y="0"/>
            <a:chExt cx="1485900" cy="431800"/>
          </a:xfrm>
        </p:grpSpPr>
        <p:sp>
          <p:nvSpPr>
            <p:cNvPr id="238"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39" name="プレゼン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プレゼント</a:t>
              </a:r>
            </a:p>
          </p:txBody>
        </p:sp>
      </p:grpSp>
      <p:sp>
        <p:nvSpPr>
          <p:cNvPr id="241" name="直線矢印コネクタ 47"/>
          <p:cNvSpPr/>
          <p:nvPr/>
        </p:nvSpPr>
        <p:spPr>
          <a:xfrm>
            <a:off x="6986950" y="4405391"/>
            <a:ext cx="1" cy="564542"/>
          </a:xfrm>
          <a:prstGeom prst="line">
            <a:avLst/>
          </a:prstGeom>
          <a:ln w="57150">
            <a:solidFill>
              <a:schemeClr val="accent2"/>
            </a:solidFill>
            <a:miter/>
            <a:tailEnd type="triangle"/>
          </a:ln>
        </p:spPr>
        <p:txBody>
          <a:bodyPr lIns="45719" rIns="45719"/>
          <a:lstStyle/>
          <a:p>
            <a:endParaRPr/>
          </a:p>
        </p:txBody>
      </p:sp>
      <p:sp>
        <p:nvSpPr>
          <p:cNvPr id="242" name="直線矢印コネクタ 48"/>
          <p:cNvSpPr/>
          <p:nvPr/>
        </p:nvSpPr>
        <p:spPr>
          <a:xfrm>
            <a:off x="6986950" y="5401733"/>
            <a:ext cx="1" cy="629965"/>
          </a:xfrm>
          <a:prstGeom prst="line">
            <a:avLst/>
          </a:prstGeom>
          <a:ln w="57150">
            <a:solidFill>
              <a:schemeClr val="accent2"/>
            </a:solidFill>
            <a:miter/>
            <a:tailEnd type="triangle"/>
          </a:ln>
        </p:spPr>
        <p:txBody>
          <a:bodyPr lIns="45719" rIns="45719"/>
          <a:lstStyle/>
          <a:p>
            <a:endParaRPr/>
          </a:p>
        </p:txBody>
      </p:sp>
      <p:grpSp>
        <p:nvGrpSpPr>
          <p:cNvPr id="245" name="正方形/長方形 49"/>
          <p:cNvGrpSpPr/>
          <p:nvPr/>
        </p:nvGrpSpPr>
        <p:grpSpPr>
          <a:xfrm>
            <a:off x="5286116" y="5409548"/>
            <a:ext cx="1485901" cy="431801"/>
            <a:chOff x="0" y="0"/>
            <a:chExt cx="1485900" cy="431800"/>
          </a:xfrm>
        </p:grpSpPr>
        <p:sp>
          <p:nvSpPr>
            <p:cNvPr id="243"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44" name="特典"/>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sp>
        <p:nvSpPr>
          <p:cNvPr id="246" name="直線矢印コネクタ 50"/>
          <p:cNvSpPr/>
          <p:nvPr/>
        </p:nvSpPr>
        <p:spPr>
          <a:xfrm>
            <a:off x="4155333" y="2145128"/>
            <a:ext cx="891437" cy="573332"/>
          </a:xfrm>
          <a:prstGeom prst="line">
            <a:avLst/>
          </a:prstGeom>
          <a:ln w="57150">
            <a:solidFill>
              <a:schemeClr val="accent1"/>
            </a:solidFill>
            <a:miter/>
            <a:tailEnd type="triangle"/>
          </a:ln>
        </p:spPr>
        <p:txBody>
          <a:bodyPr lIns="45719" rIns="45719"/>
          <a:lstStyle/>
          <a:p>
            <a:endParaRPr/>
          </a:p>
        </p:txBody>
      </p:sp>
      <p:sp>
        <p:nvSpPr>
          <p:cNvPr id="247" name="直線矢印コネクタ 51"/>
          <p:cNvSpPr/>
          <p:nvPr/>
        </p:nvSpPr>
        <p:spPr>
          <a:xfrm>
            <a:off x="5806006" y="2127986"/>
            <a:ext cx="1" cy="507909"/>
          </a:xfrm>
          <a:prstGeom prst="line">
            <a:avLst/>
          </a:prstGeom>
          <a:ln w="57150">
            <a:solidFill>
              <a:schemeClr val="accent1"/>
            </a:solidFill>
            <a:miter/>
            <a:tailEnd type="triangle"/>
          </a:ln>
        </p:spPr>
        <p:txBody>
          <a:bodyPr lIns="45719" rIns="45719"/>
          <a:lstStyle/>
          <a:p>
            <a:endParaRPr/>
          </a:p>
        </p:txBody>
      </p:sp>
      <p:sp>
        <p:nvSpPr>
          <p:cNvPr id="248" name="直線矢印コネクタ 52"/>
          <p:cNvSpPr/>
          <p:nvPr/>
        </p:nvSpPr>
        <p:spPr>
          <a:xfrm flipH="1">
            <a:off x="6791900" y="2175360"/>
            <a:ext cx="782255" cy="490767"/>
          </a:xfrm>
          <a:prstGeom prst="line">
            <a:avLst/>
          </a:prstGeom>
          <a:ln w="57150">
            <a:solidFill>
              <a:schemeClr val="accent1"/>
            </a:solidFill>
            <a:miter/>
            <a:tailEnd type="triangle"/>
          </a:ln>
        </p:spPr>
        <p:txBody>
          <a:bodyPr lIns="45719" rIns="45719"/>
          <a:lstStyle/>
          <a:p>
            <a:endParaRPr/>
          </a:p>
        </p:txBody>
      </p:sp>
      <p:sp>
        <p:nvSpPr>
          <p:cNvPr id="249" name="直線矢印コネクタ 53"/>
          <p:cNvSpPr/>
          <p:nvPr/>
        </p:nvSpPr>
        <p:spPr>
          <a:xfrm flipH="1">
            <a:off x="8900242" y="2172168"/>
            <a:ext cx="983015" cy="1181506"/>
          </a:xfrm>
          <a:prstGeom prst="line">
            <a:avLst/>
          </a:prstGeom>
          <a:ln w="57150">
            <a:solidFill>
              <a:schemeClr val="accent1"/>
            </a:solidFill>
            <a:miter/>
            <a:tailEnd type="triangle"/>
          </a:ln>
        </p:spPr>
        <p:txBody>
          <a:bodyPr lIns="45719" rIns="45719"/>
          <a:lstStyle/>
          <a:p>
            <a:endParaRPr/>
          </a:p>
        </p:txBody>
      </p:sp>
      <p:sp>
        <p:nvSpPr>
          <p:cNvPr id="250" name="四角形: 角を丸くする 14"/>
          <p:cNvSpPr/>
          <p:nvPr/>
        </p:nvSpPr>
        <p:spPr>
          <a:xfrm>
            <a:off x="2442805" y="1736376"/>
            <a:ext cx="9238476" cy="433432"/>
          </a:xfrm>
          <a:prstGeom prst="roundRect">
            <a:avLst>
              <a:gd name="adj" fmla="val 16667"/>
            </a:avLst>
          </a:prstGeom>
          <a:solidFill>
            <a:schemeClr val="accent1">
              <a:alpha val="50000"/>
            </a:schemeClr>
          </a:solidFill>
          <a:ln w="12700">
            <a:miter lim="400000"/>
          </a:ln>
        </p:spPr>
        <p:txBody>
          <a:bodyPr lIns="45719" rIns="45719" anchor="ctr"/>
          <a:lstStyle/>
          <a:p>
            <a:pPr algn="ctr">
              <a:defRPr>
                <a:solidFill>
                  <a:srgbClr val="FFFFFF"/>
                </a:solidFill>
              </a:defRPr>
            </a:pPr>
            <a:endParaRPr/>
          </a:p>
        </p:txBody>
      </p:sp>
      <p:sp>
        <p:nvSpPr>
          <p:cNvPr id="251" name="四角形: 角を丸くする 34"/>
          <p:cNvSpPr/>
          <p:nvPr/>
        </p:nvSpPr>
        <p:spPr>
          <a:xfrm>
            <a:off x="3987800" y="2704432"/>
            <a:ext cx="5998301" cy="2132760"/>
          </a:xfrm>
          <a:prstGeom prst="roundRect">
            <a:avLst>
              <a:gd name="adj" fmla="val 16667"/>
            </a:avLst>
          </a:prstGeom>
          <a:solidFill>
            <a:schemeClr val="accent4">
              <a:alpha val="50000"/>
            </a:schemeClr>
          </a:solidFill>
          <a:ln w="12700">
            <a:miter lim="400000"/>
          </a:ln>
        </p:spPr>
        <p:txBody>
          <a:bodyPr lIns="45719" rIns="45719" anchor="ctr"/>
          <a:lstStyle/>
          <a:p>
            <a:pPr algn="ctr">
              <a:defRPr>
                <a:solidFill>
                  <a:srgbClr val="FFFFFF"/>
                </a:solidFill>
              </a:defRPr>
            </a:pPr>
            <a:endParaRPr/>
          </a:p>
        </p:txBody>
      </p:sp>
      <p:sp>
        <p:nvSpPr>
          <p:cNvPr id="252" name="四角形: 角を丸くする 35"/>
          <p:cNvSpPr/>
          <p:nvPr/>
        </p:nvSpPr>
        <p:spPr>
          <a:xfrm>
            <a:off x="4649160" y="4969293"/>
            <a:ext cx="4939330" cy="1592832"/>
          </a:xfrm>
          <a:prstGeom prst="roundRect">
            <a:avLst>
              <a:gd name="adj" fmla="val 16667"/>
            </a:avLst>
          </a:prstGeom>
          <a:solidFill>
            <a:schemeClr val="accent2">
              <a:alpha val="50000"/>
            </a:schemeClr>
          </a:solidFill>
          <a:ln w="12700">
            <a:miter lim="400000"/>
          </a:ln>
        </p:spPr>
        <p:txBody>
          <a:bodyPr lIns="45719" rIns="45719" anchor="ctr"/>
          <a:lstStyle/>
          <a:p>
            <a:pPr algn="ctr">
              <a:defRPr>
                <a:solidFill>
                  <a:srgbClr val="FFFFFF"/>
                </a:solidFill>
              </a:defRPr>
            </a:pPr>
            <a:endParaRPr/>
          </a:p>
        </p:txBody>
      </p:sp>
      <p:sp>
        <p:nvSpPr>
          <p:cNvPr id="253" name="正方形/長方形 18"/>
          <p:cNvSpPr txBox="1"/>
          <p:nvPr/>
        </p:nvSpPr>
        <p:spPr>
          <a:xfrm>
            <a:off x="10036457" y="890690"/>
            <a:ext cx="1475741" cy="777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1"/>
                  </a:solidFill>
                </a:ln>
                <a:solidFill>
                  <a:srgbClr val="B4C7E7"/>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集客</a:t>
            </a:r>
          </a:p>
        </p:txBody>
      </p:sp>
      <p:sp>
        <p:nvSpPr>
          <p:cNvPr id="254" name="正方形/長方形 36"/>
          <p:cNvSpPr txBox="1"/>
          <p:nvPr/>
        </p:nvSpPr>
        <p:spPr>
          <a:xfrm>
            <a:off x="10041849" y="3306743"/>
            <a:ext cx="1475741" cy="777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4"/>
                  </a:solidFill>
                </a:ln>
                <a:solidFill>
                  <a:srgbClr val="FFE699"/>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教育</a:t>
            </a:r>
          </a:p>
        </p:txBody>
      </p:sp>
      <p:sp>
        <p:nvSpPr>
          <p:cNvPr id="255" name="正方形/長方形 37"/>
          <p:cNvSpPr txBox="1"/>
          <p:nvPr/>
        </p:nvSpPr>
        <p:spPr>
          <a:xfrm>
            <a:off x="10036457" y="5669953"/>
            <a:ext cx="1475741"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5400" b="1">
                <a:ln w="22225">
                  <a:solidFill>
                    <a:schemeClr val="accent2"/>
                  </a:solidFill>
                </a:ln>
                <a:solidFill>
                  <a:srgbClr val="F8CBAD"/>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販売</a:t>
            </a:r>
          </a:p>
        </p:txBody>
      </p:sp>
      <p:grpSp>
        <p:nvGrpSpPr>
          <p:cNvPr id="258" name="吹き出し: 円形 21"/>
          <p:cNvGrpSpPr/>
          <p:nvPr/>
        </p:nvGrpSpPr>
        <p:grpSpPr>
          <a:xfrm>
            <a:off x="452273" y="1248937"/>
            <a:ext cx="2968845" cy="1230528"/>
            <a:chOff x="0" y="0"/>
            <a:chExt cx="2968843" cy="1230527"/>
          </a:xfrm>
        </p:grpSpPr>
        <p:sp>
          <p:nvSpPr>
            <p:cNvPr id="256" name="吹き出し"/>
            <p:cNvSpPr/>
            <p:nvPr/>
          </p:nvSpPr>
          <p:spPr>
            <a:xfrm>
              <a:off x="0" y="0"/>
              <a:ext cx="2968844" cy="1230528"/>
            </a:xfrm>
            <a:prstGeom prst="wedgeEllipseCallout">
              <a:avLst>
                <a:gd name="adj1" fmla="val 77689"/>
                <a:gd name="adj2" fmla="val 6318"/>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7" name="あ！これいいな！"/>
            <p:cNvSpPr txBox="1"/>
            <p:nvPr/>
          </p:nvSpPr>
          <p:spPr>
            <a:xfrm>
              <a:off x="434776" y="455243"/>
              <a:ext cx="2099292"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あ！これいいな！</a:t>
              </a:r>
            </a:p>
          </p:txBody>
        </p:sp>
      </p:grpSp>
      <p:grpSp>
        <p:nvGrpSpPr>
          <p:cNvPr id="261" name="吹き出し: 円形 39"/>
          <p:cNvGrpSpPr/>
          <p:nvPr/>
        </p:nvGrpSpPr>
        <p:grpSpPr>
          <a:xfrm>
            <a:off x="437198" y="2600695"/>
            <a:ext cx="3373542" cy="1502955"/>
            <a:chOff x="0" y="0"/>
            <a:chExt cx="3373540" cy="1502953"/>
          </a:xfrm>
        </p:grpSpPr>
        <p:sp>
          <p:nvSpPr>
            <p:cNvPr id="259" name="吹き出し"/>
            <p:cNvSpPr/>
            <p:nvPr/>
          </p:nvSpPr>
          <p:spPr>
            <a:xfrm>
              <a:off x="0" y="0"/>
              <a:ext cx="3373541" cy="1502954"/>
            </a:xfrm>
            <a:prstGeom prst="wedgeEllipseCallout">
              <a:avLst>
                <a:gd name="adj1" fmla="val 89273"/>
                <a:gd name="adj2" fmla="val 47491"/>
              </a:avLst>
            </a:prstGeom>
            <a:solidFill>
              <a:schemeClr val="accent4"/>
            </a:solidFill>
            <a:ln w="12700" cap="flat">
              <a:solidFill>
                <a:srgbClr val="BA8C00"/>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260" name="ワクワク！…"/>
            <p:cNvSpPr txBox="1"/>
            <p:nvPr/>
          </p:nvSpPr>
          <p:spPr>
            <a:xfrm>
              <a:off x="494043" y="77107"/>
              <a:ext cx="2385455" cy="13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solidFill>
                    <a:srgbClr val="FFFFFF"/>
                  </a:solidFill>
                </a:defRPr>
              </a:pPr>
              <a:r>
                <a:rPr>
                  <a:latin typeface="+mj-lt"/>
                  <a:ea typeface="+mj-ea"/>
                  <a:cs typeface="+mj-cs"/>
                  <a:sym typeface="游ゴシック"/>
                </a:rPr>
                <a:t>ワクワク！</a:t>
              </a:r>
            </a:p>
            <a:p>
              <a:pPr algn="ctr">
                <a:defRPr b="1">
                  <a:solidFill>
                    <a:srgbClr val="FFFFFF"/>
                  </a:solidFill>
                </a:defRPr>
              </a:pPr>
              <a:r>
                <a:rPr>
                  <a:latin typeface="+mj-lt"/>
                  <a:ea typeface="+mj-ea"/>
                  <a:cs typeface="+mj-cs"/>
                  <a:sym typeface="游ゴシック"/>
                </a:rPr>
                <a:t>良さそう！</a:t>
              </a:r>
            </a:p>
            <a:p>
              <a:pPr algn="ctr">
                <a:defRPr b="1">
                  <a:solidFill>
                    <a:srgbClr val="FFFFFF"/>
                  </a:solidFill>
                </a:defRPr>
              </a:pPr>
              <a:r>
                <a:rPr>
                  <a:latin typeface="+mj-lt"/>
                  <a:ea typeface="+mj-ea"/>
                  <a:cs typeface="+mj-cs"/>
                  <a:sym typeface="游ゴシック"/>
                </a:rPr>
                <a:t>私に必要かも！</a:t>
              </a:r>
            </a:p>
            <a:p>
              <a:pPr algn="ctr">
                <a:defRPr b="1">
                  <a:solidFill>
                    <a:srgbClr val="FFFFFF"/>
                  </a:solidFill>
                </a:defRPr>
              </a:pPr>
              <a:r>
                <a:rPr>
                  <a:latin typeface="+mj-lt"/>
                  <a:ea typeface="+mj-ea"/>
                  <a:cs typeface="+mj-cs"/>
                  <a:sym typeface="游ゴシック"/>
                </a:rPr>
                <a:t>欲しい！</a:t>
              </a:r>
            </a:p>
          </p:txBody>
        </p:sp>
      </p:grpSp>
      <p:sp>
        <p:nvSpPr>
          <p:cNvPr id="262" name="矢印: 右 24"/>
          <p:cNvSpPr/>
          <p:nvPr/>
        </p:nvSpPr>
        <p:spPr>
          <a:xfrm>
            <a:off x="3902931" y="4868107"/>
            <a:ext cx="1353266" cy="610380"/>
          </a:xfrm>
          <a:prstGeom prst="rightArrow">
            <a:avLst>
              <a:gd name="adj1" fmla="val 50000"/>
              <a:gd name="adj2" fmla="val 50000"/>
            </a:avLst>
          </a:prstGeom>
          <a:solidFill>
            <a:schemeClr val="accent2"/>
          </a:solidFill>
          <a:ln w="12700">
            <a:solidFill>
              <a:srgbClr val="AD5B24"/>
            </a:solidFill>
            <a:miter/>
          </a:ln>
        </p:spPr>
        <p:txBody>
          <a:bodyPr lIns="45719" rIns="45719" anchor="ctr"/>
          <a:lstStyle/>
          <a:p>
            <a:pPr algn="ctr">
              <a:defRPr>
                <a:solidFill>
                  <a:srgbClr val="FFFFFF"/>
                </a:solidFill>
              </a:defRPr>
            </a:pPr>
            <a:endParaRPr/>
          </a:p>
        </p:txBody>
      </p:sp>
      <p:grpSp>
        <p:nvGrpSpPr>
          <p:cNvPr id="265" name="星: 10 pt 26"/>
          <p:cNvGrpSpPr/>
          <p:nvPr/>
        </p:nvGrpSpPr>
        <p:grpSpPr>
          <a:xfrm>
            <a:off x="29266" y="4202033"/>
            <a:ext cx="4293805" cy="2334842"/>
            <a:chOff x="110484" y="0"/>
            <a:chExt cx="4293804" cy="2334840"/>
          </a:xfrm>
        </p:grpSpPr>
        <p:sp>
          <p:nvSpPr>
            <p:cNvPr id="263" name="星形"/>
            <p:cNvSpPr/>
            <p:nvPr/>
          </p:nvSpPr>
          <p:spPr>
            <a:xfrm>
              <a:off x="110484" y="0"/>
              <a:ext cx="4293805" cy="2334841"/>
            </a:xfrm>
            <a:prstGeom prst="star10">
              <a:avLst>
                <a:gd name="adj" fmla="val 37158"/>
                <a:gd name="hf" fmla="val 105146"/>
              </a:avLst>
            </a:prstGeom>
            <a:solidFill>
              <a:schemeClr val="accent2"/>
            </a:solidFill>
            <a:ln w="12700" cap="flat">
              <a:solidFill>
                <a:srgbClr val="AD5B24"/>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4" name="ステップメールの 教育で読者さんの 「欲しい！」が最高潮！"/>
            <p:cNvSpPr txBox="1"/>
            <p:nvPr/>
          </p:nvSpPr>
          <p:spPr>
            <a:xfrm>
              <a:off x="900178" y="613700"/>
              <a:ext cx="2714417" cy="1107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solidFill>
                    <a:srgbClr val="FFFFFF"/>
                  </a:solidFill>
                </a:defRPr>
              </a:pPr>
              <a:r>
                <a:rPr>
                  <a:latin typeface="+mj-lt"/>
                  <a:ea typeface="+mj-ea"/>
                  <a:cs typeface="+mj-cs"/>
                  <a:sym typeface="游ゴシック"/>
                </a:rPr>
                <a:t>ステップメールの</a:t>
              </a:r>
              <a:br>
                <a:rPr>
                  <a:latin typeface="+mj-lt"/>
                  <a:ea typeface="+mj-ea"/>
                  <a:cs typeface="+mj-cs"/>
                  <a:sym typeface="游ゴシック"/>
                </a:rPr>
              </a:br>
              <a:r>
                <a:rPr>
                  <a:latin typeface="+mj-lt"/>
                  <a:ea typeface="+mj-ea"/>
                  <a:cs typeface="+mj-cs"/>
                  <a:sym typeface="游ゴシック"/>
                </a:rPr>
                <a:t>教育で読者さんの</a:t>
              </a:r>
              <a:br>
                <a:rPr>
                  <a:latin typeface="+mj-lt"/>
                  <a:ea typeface="+mj-ea"/>
                  <a:cs typeface="+mj-cs"/>
                  <a:sym typeface="游ゴシック"/>
                </a:rPr>
              </a:br>
              <a:r>
                <a:rPr>
                  <a:latin typeface="+mj-lt"/>
                  <a:ea typeface="+mj-ea"/>
                  <a:cs typeface="+mj-cs"/>
                  <a:sym typeface="游ゴシック"/>
                </a:rPr>
                <a:t>「欲しい！」が最高潮！</a:t>
              </a:r>
            </a:p>
          </p:txBody>
        </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正方形/長方形 41"/>
          <p:cNvSpPr/>
          <p:nvPr/>
        </p:nvSpPr>
        <p:spPr>
          <a:xfrm>
            <a:off x="8445500" y="5669183"/>
            <a:ext cx="3320404" cy="769309"/>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8" name="タイトル 1"/>
          <p:cNvSpPr txBox="1">
            <a:spLocks noGrp="1"/>
          </p:cNvSpPr>
          <p:nvPr>
            <p:ph type="title"/>
          </p:nvPr>
        </p:nvSpPr>
        <p:spPr>
          <a:xfrm>
            <a:off x="838200" y="365125"/>
            <a:ext cx="10515600" cy="1325563"/>
          </a:xfrm>
          <a:prstGeom prst="rect">
            <a:avLst/>
          </a:prstGeom>
        </p:spPr>
        <p:txBody>
          <a:bodyPr/>
          <a:lstStyle/>
          <a:p>
            <a:pPr>
              <a:defRPr sz="3200"/>
            </a:pPr>
            <a:r>
              <a:t>WEBプロモーションの考え方</a:t>
            </a:r>
          </a:p>
        </p:txBody>
      </p:sp>
      <p:grpSp>
        <p:nvGrpSpPr>
          <p:cNvPr id="271" name="正方形/長方形 3"/>
          <p:cNvGrpSpPr/>
          <p:nvPr/>
        </p:nvGrpSpPr>
        <p:grpSpPr>
          <a:xfrm>
            <a:off x="4381998" y="6096841"/>
            <a:ext cx="3416301" cy="431801"/>
            <a:chOff x="0" y="0"/>
            <a:chExt cx="3416300" cy="431800"/>
          </a:xfrm>
        </p:grpSpPr>
        <p:sp>
          <p:nvSpPr>
            <p:cNvPr id="269"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70" name="バックエンドプロモーション"/>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バックエンドプロモーション</a:t>
              </a:r>
            </a:p>
          </p:txBody>
        </p:sp>
      </p:grpSp>
      <p:grpSp>
        <p:nvGrpSpPr>
          <p:cNvPr id="274" name="正方形/長方形 4"/>
          <p:cNvGrpSpPr/>
          <p:nvPr/>
        </p:nvGrpSpPr>
        <p:grpSpPr>
          <a:xfrm>
            <a:off x="4381998" y="5035077"/>
            <a:ext cx="3416301" cy="431801"/>
            <a:chOff x="0" y="0"/>
            <a:chExt cx="3416300" cy="431800"/>
          </a:xfrm>
        </p:grpSpPr>
        <p:sp>
          <p:nvSpPr>
            <p:cNvPr id="272" name="四角形"/>
            <p:cNvSpPr/>
            <p:nvPr/>
          </p:nvSpPr>
          <p:spPr>
            <a:xfrm>
              <a:off x="0" y="0"/>
              <a:ext cx="3416300" cy="431800"/>
            </a:xfrm>
            <a:prstGeom prst="rect">
              <a:avLst/>
            </a:prstGeom>
            <a:solidFill>
              <a:srgbClr val="FFFF00"/>
            </a:solidFill>
            <a:ln w="12700" cap="flat">
              <a:solidFill>
                <a:schemeClr val="accent5"/>
              </a:solidFill>
              <a:prstDash val="solid"/>
              <a:miter lim="800000"/>
            </a:ln>
            <a:effectLst/>
          </p:spPr>
          <p:txBody>
            <a:bodyPr wrap="square" lIns="45719" tIns="45719" rIns="45719" bIns="45719" numCol="1" anchor="ctr">
              <a:noAutofit/>
            </a:bodyPr>
            <a:lstStyle/>
            <a:p>
              <a:pPr algn="ctr">
                <a:defRPr b="1"/>
              </a:pPr>
              <a:endParaRPr/>
            </a:p>
          </p:txBody>
        </p:sp>
        <p:sp>
          <p:nvSpPr>
            <p:cNvPr id="273" name="フロント＝説明会LP"/>
            <p:cNvSpPr txBox="1"/>
            <p:nvPr/>
          </p:nvSpPr>
          <p:spPr>
            <a:xfrm>
              <a:off x="0" y="36830"/>
              <a:ext cx="3416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フロント＝説明会</a:t>
              </a:r>
              <a:r>
                <a:t>LP</a:t>
              </a:r>
            </a:p>
          </p:txBody>
        </p:sp>
      </p:grpSp>
      <p:grpSp>
        <p:nvGrpSpPr>
          <p:cNvPr id="277" name="正方形/長方形 5"/>
          <p:cNvGrpSpPr/>
          <p:nvPr/>
        </p:nvGrpSpPr>
        <p:grpSpPr>
          <a:xfrm>
            <a:off x="4386390" y="4038736"/>
            <a:ext cx="3416301" cy="431801"/>
            <a:chOff x="0" y="0"/>
            <a:chExt cx="3416300" cy="431800"/>
          </a:xfrm>
        </p:grpSpPr>
        <p:sp>
          <p:nvSpPr>
            <p:cNvPr id="275" name="四角形"/>
            <p:cNvSpPr/>
            <p:nvPr/>
          </p:nvSpPr>
          <p:spPr>
            <a:xfrm>
              <a:off x="0" y="0"/>
              <a:ext cx="3416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76" name="メルマガ（ステップメール）"/>
            <p:cNvSpPr txBox="1"/>
            <p:nvPr/>
          </p:nvSpPr>
          <p:spPr>
            <a:xfrm>
              <a:off x="0" y="55880"/>
              <a:ext cx="34163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b="1"/>
              </a:pPr>
              <a:r>
                <a:rPr>
                  <a:latin typeface="+mj-lt"/>
                  <a:ea typeface="+mj-ea"/>
                  <a:cs typeface="+mj-cs"/>
                  <a:sym typeface="游ゴシック"/>
                </a:rPr>
                <a:t>メルマガ</a:t>
              </a:r>
              <a:r>
                <a:rPr b="0">
                  <a:latin typeface="+mj-lt"/>
                  <a:ea typeface="+mj-ea"/>
                  <a:cs typeface="+mj-cs"/>
                  <a:sym typeface="游ゴシック"/>
                </a:rPr>
                <a:t>（ステップメール）</a:t>
              </a:r>
            </a:p>
          </p:txBody>
        </p:sp>
      </p:grpSp>
      <p:grpSp>
        <p:nvGrpSpPr>
          <p:cNvPr id="280" name="正方形/長方形 6"/>
          <p:cNvGrpSpPr/>
          <p:nvPr/>
        </p:nvGrpSpPr>
        <p:grpSpPr>
          <a:xfrm>
            <a:off x="6316790" y="4470536"/>
            <a:ext cx="1485901" cy="431801"/>
            <a:chOff x="0" y="0"/>
            <a:chExt cx="1485900" cy="431800"/>
          </a:xfrm>
        </p:grpSpPr>
        <p:sp>
          <p:nvSpPr>
            <p:cNvPr id="278"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79" name="アンケー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アンケート</a:t>
              </a:r>
            </a:p>
          </p:txBody>
        </p:sp>
      </p:grpSp>
      <p:grpSp>
        <p:nvGrpSpPr>
          <p:cNvPr id="283" name="正方形/長方形 7"/>
          <p:cNvGrpSpPr/>
          <p:nvPr/>
        </p:nvGrpSpPr>
        <p:grpSpPr>
          <a:xfrm>
            <a:off x="6305050" y="5672061"/>
            <a:ext cx="1485901" cy="431801"/>
            <a:chOff x="0" y="0"/>
            <a:chExt cx="1485900" cy="431800"/>
          </a:xfrm>
        </p:grpSpPr>
        <p:sp>
          <p:nvSpPr>
            <p:cNvPr id="281"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82" name="2nd・予約"/>
            <p:cNvSpPr txBox="1"/>
            <p:nvPr/>
          </p:nvSpPr>
          <p:spPr>
            <a:xfrm>
              <a:off x="0" y="36830"/>
              <a:ext cx="14859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2</a:t>
              </a:r>
              <a:r>
                <a:rPr baseline="30000"/>
                <a:t>nd</a:t>
              </a:r>
              <a:r>
                <a:rPr>
                  <a:latin typeface="+mj-lt"/>
                  <a:ea typeface="+mj-ea"/>
                  <a:cs typeface="+mj-cs"/>
                  <a:sym typeface="游ゴシック"/>
                </a:rPr>
                <a:t>・予約</a:t>
              </a:r>
            </a:p>
          </p:txBody>
        </p:sp>
      </p:grpSp>
      <p:grpSp>
        <p:nvGrpSpPr>
          <p:cNvPr id="286" name="正方形/長方形 8"/>
          <p:cNvGrpSpPr/>
          <p:nvPr/>
        </p:nvGrpSpPr>
        <p:grpSpPr>
          <a:xfrm>
            <a:off x="4251561" y="2783605"/>
            <a:ext cx="2060340" cy="431801"/>
            <a:chOff x="0" y="0"/>
            <a:chExt cx="2060338" cy="431800"/>
          </a:xfrm>
        </p:grpSpPr>
        <p:sp>
          <p:nvSpPr>
            <p:cNvPr id="284" name="四角形"/>
            <p:cNvSpPr/>
            <p:nvPr/>
          </p:nvSpPr>
          <p:spPr>
            <a:xfrm>
              <a:off x="0" y="0"/>
              <a:ext cx="2060339"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85" name="メルマガ登録LP"/>
            <p:cNvSpPr txBox="1"/>
            <p:nvPr/>
          </p:nvSpPr>
          <p:spPr>
            <a:xfrm>
              <a:off x="0" y="36830"/>
              <a:ext cx="2060339"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rPr>
                  <a:latin typeface="+mj-lt"/>
                  <a:ea typeface="+mj-ea"/>
                  <a:cs typeface="+mj-cs"/>
                  <a:sym typeface="游ゴシック"/>
                </a:rPr>
                <a:t>メルマガ登録</a:t>
              </a:r>
              <a:r>
                <a:t>LP</a:t>
              </a:r>
            </a:p>
          </p:txBody>
        </p:sp>
      </p:grpSp>
      <p:grpSp>
        <p:nvGrpSpPr>
          <p:cNvPr id="289" name="正方形/長方形 9"/>
          <p:cNvGrpSpPr/>
          <p:nvPr/>
        </p:nvGrpSpPr>
        <p:grpSpPr>
          <a:xfrm>
            <a:off x="4251560" y="3202919"/>
            <a:ext cx="3751883" cy="431801"/>
            <a:chOff x="0" y="0"/>
            <a:chExt cx="3751881" cy="431800"/>
          </a:xfrm>
        </p:grpSpPr>
        <p:sp>
          <p:nvSpPr>
            <p:cNvPr id="287" name="四角形"/>
            <p:cNvSpPr/>
            <p:nvPr/>
          </p:nvSpPr>
          <p:spPr>
            <a:xfrm>
              <a:off x="-1" y="0"/>
              <a:ext cx="3751883"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88" name="メインブログ"/>
            <p:cNvSpPr txBox="1"/>
            <p:nvPr/>
          </p:nvSpPr>
          <p:spPr>
            <a:xfrm>
              <a:off x="-1" y="55880"/>
              <a:ext cx="3751883"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メインブログ</a:t>
              </a:r>
            </a:p>
          </p:txBody>
        </p:sp>
      </p:grpSp>
      <p:grpSp>
        <p:nvGrpSpPr>
          <p:cNvPr id="292" name="正方形/長方形 10"/>
          <p:cNvGrpSpPr/>
          <p:nvPr/>
        </p:nvGrpSpPr>
        <p:grpSpPr>
          <a:xfrm>
            <a:off x="1727200" y="1761332"/>
            <a:ext cx="2019300" cy="431801"/>
            <a:chOff x="0" y="0"/>
            <a:chExt cx="2019300" cy="431800"/>
          </a:xfrm>
        </p:grpSpPr>
        <p:sp>
          <p:nvSpPr>
            <p:cNvPr id="290"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91" name="SNS（Twitter）"/>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Twitter</a:t>
              </a:r>
              <a:r>
                <a:rPr>
                  <a:latin typeface="+mj-lt"/>
                  <a:ea typeface="+mj-ea"/>
                  <a:cs typeface="+mj-cs"/>
                  <a:sym typeface="游ゴシック"/>
                </a:rPr>
                <a:t>）</a:t>
              </a:r>
            </a:p>
          </p:txBody>
        </p:sp>
      </p:grpSp>
      <p:grpSp>
        <p:nvGrpSpPr>
          <p:cNvPr id="295" name="正方形/長方形 11"/>
          <p:cNvGrpSpPr/>
          <p:nvPr/>
        </p:nvGrpSpPr>
        <p:grpSpPr>
          <a:xfrm>
            <a:off x="3987800" y="1761332"/>
            <a:ext cx="2019300" cy="431801"/>
            <a:chOff x="0" y="0"/>
            <a:chExt cx="2019300" cy="431800"/>
          </a:xfrm>
        </p:grpSpPr>
        <p:sp>
          <p:nvSpPr>
            <p:cNvPr id="293"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94" name="SNS（Facebook）"/>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SNS</a:t>
              </a:r>
              <a:r>
                <a:rPr>
                  <a:latin typeface="+mj-lt"/>
                  <a:ea typeface="+mj-ea"/>
                  <a:cs typeface="+mj-cs"/>
                  <a:sym typeface="游ゴシック"/>
                </a:rPr>
                <a:t>（</a:t>
              </a:r>
              <a:r>
                <a:t>Facebook</a:t>
              </a:r>
              <a:r>
                <a:rPr>
                  <a:latin typeface="+mj-lt"/>
                  <a:ea typeface="+mj-ea"/>
                  <a:cs typeface="+mj-cs"/>
                  <a:sym typeface="游ゴシック"/>
                </a:rPr>
                <a:t>）</a:t>
              </a:r>
            </a:p>
          </p:txBody>
        </p:sp>
      </p:grpSp>
      <p:grpSp>
        <p:nvGrpSpPr>
          <p:cNvPr id="298" name="正方形/長方形 12"/>
          <p:cNvGrpSpPr/>
          <p:nvPr/>
        </p:nvGrpSpPr>
        <p:grpSpPr>
          <a:xfrm>
            <a:off x="6184901" y="1778474"/>
            <a:ext cx="2019301" cy="431801"/>
            <a:chOff x="0" y="0"/>
            <a:chExt cx="2019300" cy="431800"/>
          </a:xfrm>
        </p:grpSpPr>
        <p:sp>
          <p:nvSpPr>
            <p:cNvPr id="296"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297" name="Youtube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Youtube</a:t>
              </a:r>
              <a:r>
                <a:rPr>
                  <a:latin typeface="+mj-lt"/>
                  <a:ea typeface="+mj-ea"/>
                  <a:cs typeface="+mj-cs"/>
                  <a:sym typeface="游ゴシック"/>
                </a:rPr>
                <a:t>集客</a:t>
              </a:r>
            </a:p>
          </p:txBody>
        </p:sp>
      </p:grpSp>
      <p:grpSp>
        <p:nvGrpSpPr>
          <p:cNvPr id="301" name="正方形/長方形 13"/>
          <p:cNvGrpSpPr/>
          <p:nvPr/>
        </p:nvGrpSpPr>
        <p:grpSpPr>
          <a:xfrm>
            <a:off x="8445500" y="1778474"/>
            <a:ext cx="2019300" cy="431801"/>
            <a:chOff x="0" y="0"/>
            <a:chExt cx="2019300" cy="431800"/>
          </a:xfrm>
        </p:grpSpPr>
        <p:sp>
          <p:nvSpPr>
            <p:cNvPr id="299" name="四角形"/>
            <p:cNvSpPr/>
            <p:nvPr/>
          </p:nvSpPr>
          <p:spPr>
            <a:xfrm>
              <a:off x="0" y="0"/>
              <a:ext cx="20193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300" name="SEO集客"/>
            <p:cNvSpPr txBox="1"/>
            <p:nvPr/>
          </p:nvSpPr>
          <p:spPr>
            <a:xfrm>
              <a:off x="0" y="36830"/>
              <a:ext cx="20193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r>
                <a:t>SEO</a:t>
              </a:r>
              <a:r>
                <a:rPr>
                  <a:latin typeface="+mj-lt"/>
                  <a:ea typeface="+mj-ea"/>
                  <a:cs typeface="+mj-cs"/>
                  <a:sym typeface="游ゴシック"/>
                </a:rPr>
                <a:t>集客</a:t>
              </a:r>
            </a:p>
          </p:txBody>
        </p:sp>
      </p:grpSp>
      <p:sp>
        <p:nvSpPr>
          <p:cNvPr id="302" name="直線矢印コネクタ 15"/>
          <p:cNvSpPr/>
          <p:nvPr/>
        </p:nvSpPr>
        <p:spPr>
          <a:xfrm>
            <a:off x="1384300" y="2409032"/>
            <a:ext cx="2603501" cy="3652044"/>
          </a:xfrm>
          <a:prstGeom prst="line">
            <a:avLst/>
          </a:prstGeom>
          <a:ln w="57150">
            <a:solidFill>
              <a:schemeClr val="accent2"/>
            </a:solidFill>
            <a:miter/>
            <a:tailEnd type="triangle"/>
          </a:ln>
        </p:spPr>
        <p:txBody>
          <a:bodyPr lIns="45719" rIns="45719"/>
          <a:lstStyle/>
          <a:p>
            <a:endParaRPr/>
          </a:p>
        </p:txBody>
      </p:sp>
      <p:sp>
        <p:nvSpPr>
          <p:cNvPr id="303" name="直線矢印コネクタ 16"/>
          <p:cNvSpPr/>
          <p:nvPr/>
        </p:nvSpPr>
        <p:spPr>
          <a:xfrm flipH="1">
            <a:off x="8585199" y="2375098"/>
            <a:ext cx="2159001" cy="3719910"/>
          </a:xfrm>
          <a:prstGeom prst="line">
            <a:avLst/>
          </a:prstGeom>
          <a:ln w="57150">
            <a:solidFill>
              <a:schemeClr val="accent2"/>
            </a:solidFill>
            <a:miter/>
            <a:tailEnd type="triangle"/>
          </a:ln>
        </p:spPr>
        <p:txBody>
          <a:bodyPr lIns="45719" rIns="45719"/>
          <a:lstStyle/>
          <a:p>
            <a:endParaRPr/>
          </a:p>
        </p:txBody>
      </p:sp>
      <p:grpSp>
        <p:nvGrpSpPr>
          <p:cNvPr id="306" name="正方形/長方形 33"/>
          <p:cNvGrpSpPr/>
          <p:nvPr/>
        </p:nvGrpSpPr>
        <p:grpSpPr>
          <a:xfrm>
            <a:off x="6961127" y="2771119"/>
            <a:ext cx="1041401" cy="431801"/>
            <a:chOff x="0" y="0"/>
            <a:chExt cx="1041400" cy="431800"/>
          </a:xfrm>
        </p:grpSpPr>
        <p:sp>
          <p:nvSpPr>
            <p:cNvPr id="304" name="四角形"/>
            <p:cNvSpPr/>
            <p:nvPr/>
          </p:nvSpPr>
          <p:spPr>
            <a:xfrm>
              <a:off x="0" y="0"/>
              <a:ext cx="10414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305" name="LINE@"/>
            <p:cNvSpPr txBox="1"/>
            <p:nvPr/>
          </p:nvSpPr>
          <p:spPr>
            <a:xfrm>
              <a:off x="0" y="36830"/>
              <a:ext cx="1041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LINE@</a:t>
              </a:r>
            </a:p>
          </p:txBody>
        </p:sp>
      </p:grpSp>
      <p:sp>
        <p:nvSpPr>
          <p:cNvPr id="307" name="直線矢印コネクタ 44"/>
          <p:cNvSpPr/>
          <p:nvPr/>
        </p:nvSpPr>
        <p:spPr>
          <a:xfrm>
            <a:off x="4811840" y="3634718"/>
            <a:ext cx="1" cy="397669"/>
          </a:xfrm>
          <a:prstGeom prst="line">
            <a:avLst/>
          </a:prstGeom>
          <a:ln w="57150">
            <a:solidFill>
              <a:schemeClr val="accent2"/>
            </a:solidFill>
            <a:miter/>
            <a:tailEnd type="triangle"/>
          </a:ln>
        </p:spPr>
        <p:txBody>
          <a:bodyPr lIns="45719" rIns="45719"/>
          <a:lstStyle/>
          <a:p>
            <a:endParaRPr/>
          </a:p>
        </p:txBody>
      </p:sp>
      <p:sp>
        <p:nvSpPr>
          <p:cNvPr id="308" name="直線矢印コネクタ 43"/>
          <p:cNvSpPr/>
          <p:nvPr/>
        </p:nvSpPr>
        <p:spPr>
          <a:xfrm>
            <a:off x="6094540" y="3634718"/>
            <a:ext cx="1" cy="397669"/>
          </a:xfrm>
          <a:prstGeom prst="line">
            <a:avLst/>
          </a:prstGeom>
          <a:ln w="57150">
            <a:solidFill>
              <a:schemeClr val="accent2"/>
            </a:solidFill>
            <a:miter/>
            <a:tailEnd type="triangle"/>
          </a:ln>
        </p:spPr>
        <p:txBody>
          <a:bodyPr lIns="45719" rIns="45719"/>
          <a:lstStyle/>
          <a:p>
            <a:endParaRPr/>
          </a:p>
        </p:txBody>
      </p:sp>
      <p:sp>
        <p:nvSpPr>
          <p:cNvPr id="309" name="直線矢印コネクタ 45"/>
          <p:cNvSpPr/>
          <p:nvPr/>
        </p:nvSpPr>
        <p:spPr>
          <a:xfrm>
            <a:off x="7389939" y="3634718"/>
            <a:ext cx="1" cy="397669"/>
          </a:xfrm>
          <a:prstGeom prst="line">
            <a:avLst/>
          </a:prstGeom>
          <a:ln w="57150">
            <a:solidFill>
              <a:schemeClr val="accent2"/>
            </a:solidFill>
            <a:miter/>
            <a:tailEnd type="triangle"/>
          </a:ln>
        </p:spPr>
        <p:txBody>
          <a:bodyPr lIns="45719" rIns="45719"/>
          <a:lstStyle/>
          <a:p>
            <a:endParaRPr/>
          </a:p>
        </p:txBody>
      </p:sp>
      <p:grpSp>
        <p:nvGrpSpPr>
          <p:cNvPr id="312" name="正方形/長方形 46"/>
          <p:cNvGrpSpPr/>
          <p:nvPr/>
        </p:nvGrpSpPr>
        <p:grpSpPr>
          <a:xfrm>
            <a:off x="4389311" y="4474183"/>
            <a:ext cx="1485901" cy="431801"/>
            <a:chOff x="0" y="0"/>
            <a:chExt cx="1485900" cy="431800"/>
          </a:xfrm>
        </p:grpSpPr>
        <p:sp>
          <p:nvSpPr>
            <p:cNvPr id="310"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311" name="プレゼント"/>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プレゼント</a:t>
              </a:r>
            </a:p>
          </p:txBody>
        </p:sp>
      </p:grpSp>
      <p:sp>
        <p:nvSpPr>
          <p:cNvPr id="313" name="直線矢印コネクタ 47"/>
          <p:cNvSpPr/>
          <p:nvPr/>
        </p:nvSpPr>
        <p:spPr>
          <a:xfrm>
            <a:off x="6090148" y="4470536"/>
            <a:ext cx="1" cy="564542"/>
          </a:xfrm>
          <a:prstGeom prst="line">
            <a:avLst/>
          </a:prstGeom>
          <a:ln w="57150">
            <a:solidFill>
              <a:schemeClr val="accent2"/>
            </a:solidFill>
            <a:miter/>
            <a:tailEnd type="triangle"/>
          </a:ln>
        </p:spPr>
        <p:txBody>
          <a:bodyPr lIns="45719" rIns="45719"/>
          <a:lstStyle/>
          <a:p>
            <a:endParaRPr/>
          </a:p>
        </p:txBody>
      </p:sp>
      <p:sp>
        <p:nvSpPr>
          <p:cNvPr id="314" name="直線矢印コネクタ 48"/>
          <p:cNvSpPr/>
          <p:nvPr/>
        </p:nvSpPr>
        <p:spPr>
          <a:xfrm>
            <a:off x="6090148" y="5466877"/>
            <a:ext cx="1" cy="629965"/>
          </a:xfrm>
          <a:prstGeom prst="line">
            <a:avLst/>
          </a:prstGeom>
          <a:ln w="57150">
            <a:solidFill>
              <a:schemeClr val="accent2"/>
            </a:solidFill>
            <a:miter/>
            <a:tailEnd type="triangle"/>
          </a:ln>
        </p:spPr>
        <p:txBody>
          <a:bodyPr lIns="45719" rIns="45719"/>
          <a:lstStyle/>
          <a:p>
            <a:endParaRPr/>
          </a:p>
        </p:txBody>
      </p:sp>
      <p:grpSp>
        <p:nvGrpSpPr>
          <p:cNvPr id="317" name="正方形/長方形 49"/>
          <p:cNvGrpSpPr/>
          <p:nvPr/>
        </p:nvGrpSpPr>
        <p:grpSpPr>
          <a:xfrm>
            <a:off x="4389315" y="5474692"/>
            <a:ext cx="1485901" cy="431801"/>
            <a:chOff x="0" y="0"/>
            <a:chExt cx="1485900" cy="431800"/>
          </a:xfrm>
        </p:grpSpPr>
        <p:sp>
          <p:nvSpPr>
            <p:cNvPr id="315" name="四角形"/>
            <p:cNvSpPr/>
            <p:nvPr/>
          </p:nvSpPr>
          <p:spPr>
            <a:xfrm>
              <a:off x="0" y="0"/>
              <a:ext cx="1485900" cy="431800"/>
            </a:xfrm>
            <a:prstGeom prst="rect">
              <a:avLst/>
            </a:prstGeom>
            <a:solidFill>
              <a:srgbClr val="FFFFFF"/>
            </a:solidFill>
            <a:ln w="12700" cap="flat">
              <a:solidFill>
                <a:schemeClr val="accent5"/>
              </a:solidFill>
              <a:prstDash val="solid"/>
              <a:miter lim="800000"/>
            </a:ln>
            <a:effectLst/>
          </p:spPr>
          <p:txBody>
            <a:bodyPr wrap="square" lIns="45719" tIns="45719" rIns="45719" bIns="45719" numCol="1" anchor="ctr">
              <a:noAutofit/>
            </a:bodyPr>
            <a:lstStyle/>
            <a:p>
              <a:pPr algn="ctr"/>
              <a:endParaRPr/>
            </a:p>
          </p:txBody>
        </p:sp>
        <p:sp>
          <p:nvSpPr>
            <p:cNvPr id="316" name="特典"/>
            <p:cNvSpPr txBox="1"/>
            <p:nvPr/>
          </p:nvSpPr>
          <p:spPr>
            <a:xfrm>
              <a:off x="0" y="55880"/>
              <a:ext cx="1485900"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mj-lt"/>
                  <a:ea typeface="+mj-ea"/>
                  <a:cs typeface="+mj-cs"/>
                  <a:sym typeface="游ゴシック"/>
                </a:defRPr>
              </a:lvl1pPr>
            </a:lstStyle>
            <a:p>
              <a:pPr>
                <a:defRPr>
                  <a:latin typeface="Calibri"/>
                  <a:ea typeface="Calibri"/>
                  <a:cs typeface="Calibri"/>
                  <a:sym typeface="Calibri"/>
                </a:defRPr>
              </a:pPr>
              <a:r>
                <a:rPr>
                  <a:latin typeface="+mj-lt"/>
                  <a:ea typeface="+mj-ea"/>
                  <a:cs typeface="+mj-cs"/>
                  <a:sym typeface="游ゴシック"/>
                </a:rPr>
                <a:t>特典</a:t>
              </a:r>
            </a:p>
          </p:txBody>
        </p:sp>
      </p:grpSp>
      <p:sp>
        <p:nvSpPr>
          <p:cNvPr id="318" name="直線矢印コネクタ 50"/>
          <p:cNvSpPr/>
          <p:nvPr/>
        </p:nvSpPr>
        <p:spPr>
          <a:xfrm>
            <a:off x="3258532" y="2210274"/>
            <a:ext cx="891437" cy="573332"/>
          </a:xfrm>
          <a:prstGeom prst="line">
            <a:avLst/>
          </a:prstGeom>
          <a:ln w="57150">
            <a:solidFill>
              <a:schemeClr val="accent1"/>
            </a:solidFill>
            <a:miter/>
            <a:tailEnd type="triangle"/>
          </a:ln>
        </p:spPr>
        <p:txBody>
          <a:bodyPr lIns="45719" rIns="45719"/>
          <a:lstStyle/>
          <a:p>
            <a:endParaRPr/>
          </a:p>
        </p:txBody>
      </p:sp>
      <p:sp>
        <p:nvSpPr>
          <p:cNvPr id="319" name="直線矢印コネクタ 51"/>
          <p:cNvSpPr/>
          <p:nvPr/>
        </p:nvSpPr>
        <p:spPr>
          <a:xfrm>
            <a:off x="4909206" y="2193132"/>
            <a:ext cx="1" cy="507909"/>
          </a:xfrm>
          <a:prstGeom prst="line">
            <a:avLst/>
          </a:prstGeom>
          <a:ln w="57150">
            <a:solidFill>
              <a:schemeClr val="accent1"/>
            </a:solidFill>
            <a:miter/>
            <a:tailEnd type="triangle"/>
          </a:ln>
        </p:spPr>
        <p:txBody>
          <a:bodyPr lIns="45719" rIns="45719"/>
          <a:lstStyle/>
          <a:p>
            <a:endParaRPr/>
          </a:p>
        </p:txBody>
      </p:sp>
      <p:sp>
        <p:nvSpPr>
          <p:cNvPr id="320" name="直線矢印コネクタ 52"/>
          <p:cNvSpPr/>
          <p:nvPr/>
        </p:nvSpPr>
        <p:spPr>
          <a:xfrm flipH="1">
            <a:off x="5895099" y="2240504"/>
            <a:ext cx="782255" cy="490767"/>
          </a:xfrm>
          <a:prstGeom prst="line">
            <a:avLst/>
          </a:prstGeom>
          <a:ln w="57150">
            <a:solidFill>
              <a:schemeClr val="accent1"/>
            </a:solidFill>
            <a:miter/>
            <a:tailEnd type="triangle"/>
          </a:ln>
        </p:spPr>
        <p:txBody>
          <a:bodyPr lIns="45719" rIns="45719"/>
          <a:lstStyle/>
          <a:p>
            <a:endParaRPr/>
          </a:p>
        </p:txBody>
      </p:sp>
      <p:sp>
        <p:nvSpPr>
          <p:cNvPr id="321" name="直線矢印コネクタ 53"/>
          <p:cNvSpPr/>
          <p:nvPr/>
        </p:nvSpPr>
        <p:spPr>
          <a:xfrm flipH="1">
            <a:off x="8003441" y="2237314"/>
            <a:ext cx="983015" cy="1181506"/>
          </a:xfrm>
          <a:prstGeom prst="line">
            <a:avLst/>
          </a:prstGeom>
          <a:ln w="57150">
            <a:solidFill>
              <a:schemeClr val="accent1"/>
            </a:solidFill>
            <a:miter/>
            <a:tailEnd type="triangle"/>
          </a:ln>
        </p:spPr>
        <p:txBody>
          <a:bodyPr lIns="45719" rIns="45719"/>
          <a:lstStyle/>
          <a:p>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テーマ">
      <a:majorFont>
        <a:latin typeface="游ゴシック"/>
        <a:ea typeface="游ゴシック"/>
        <a:cs typeface="游ゴシック"/>
      </a:majorFont>
      <a:minorFont>
        <a:latin typeface="Helvetica"/>
        <a:ea typeface="Helvetica"/>
        <a:cs typeface="Helvetica"/>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a:ea typeface="游ゴシック"/>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おうちワーク協会（黄）.potx" id="{9D07D811-D2F7-4135-AF89-68FE4A91A5E2}" vid="{7448A7B4-24EF-46A0-9279-8EEC0B5209E3}"/>
    </a:ext>
  </a:extLst>
</a:theme>
</file>

<file path=ppt/theme/theme3.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テーマ">
      <a:majorFont>
        <a:latin typeface="游ゴシック"/>
        <a:ea typeface="游ゴシック"/>
        <a:cs typeface="游ゴシック"/>
      </a:majorFont>
      <a:minorFont>
        <a:latin typeface="Helvetica"/>
        <a:ea typeface="Helvetica"/>
        <a:cs typeface="Helvetica"/>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350</TotalTime>
  <Words>813</Words>
  <Application>Microsoft Office PowerPoint</Application>
  <PresentationFormat>ユーザー設定</PresentationFormat>
  <Paragraphs>332</Paragraphs>
  <Slides>30</Slides>
  <Notes>0</Notes>
  <HiddenSlides>0</HiddenSlides>
  <MMClips>0</MMClips>
  <ScaleCrop>false</ScaleCrop>
  <HeadingPairs>
    <vt:vector size="4" baseType="variant">
      <vt:variant>
        <vt:lpstr>テーマ</vt:lpstr>
      </vt:variant>
      <vt:variant>
        <vt:i4>2</vt:i4>
      </vt:variant>
      <vt:variant>
        <vt:lpstr>スライド タイトル</vt:lpstr>
      </vt:variant>
      <vt:variant>
        <vt:i4>30</vt:i4>
      </vt:variant>
    </vt:vector>
  </HeadingPairs>
  <TitlesOfParts>
    <vt:vector size="32" baseType="lpstr">
      <vt:lpstr>Office テーマ</vt:lpstr>
      <vt:lpstr>1_Office テーマ</vt:lpstr>
      <vt:lpstr> WEB集客と販売 ～プロモーション講座～ デモ講座Lesson1  一般社団法人日本おうちワーク協会　 2019年4月25日　</vt:lpstr>
      <vt:lpstr>プレ講座（プレプロモーション）</vt:lpstr>
      <vt:lpstr>デモ講座のスケジュールフロー</vt:lpstr>
      <vt:lpstr>プレ講座の目標とゴール</vt:lpstr>
      <vt:lpstr>目次</vt:lpstr>
      <vt:lpstr>WEBプロモーションの考え方</vt:lpstr>
      <vt:lpstr>WEBプロモーションの考え方</vt:lpstr>
      <vt:lpstr>ユーザーの気持ちの変化</vt:lpstr>
      <vt:lpstr>WEBプロモーションの考え方</vt:lpstr>
      <vt:lpstr>PowerPoint プレゼンテーション</vt:lpstr>
      <vt:lpstr>LP（ランディングページ）とは？</vt:lpstr>
      <vt:lpstr>LPの役割</vt:lpstr>
      <vt:lpstr>実際にLPを見てみよう！</vt:lpstr>
      <vt:lpstr>LPのテンプレート</vt:lpstr>
      <vt:lpstr>LPに必要な6つの要素</vt:lpstr>
      <vt:lpstr>1. ヘッダー：ファーストビュー</vt:lpstr>
      <vt:lpstr>1. ヘッダー：ファーストビュー</vt:lpstr>
      <vt:lpstr>1. ヘッダー：6つのタイプ別コピー</vt:lpstr>
      <vt:lpstr>1-1.ヘッダー例：ひとりオーナービジネス</vt:lpstr>
      <vt:lpstr>1-2.ヘッダー例：マネカツ</vt:lpstr>
      <vt:lpstr>1-3.ヘッダー例：ペライチ講座</vt:lpstr>
      <vt:lpstr>2. 実績（お客様の声）</vt:lpstr>
      <vt:lpstr>3. メリット・ベネフィット （参加するとどういう変化が起こるのか）</vt:lpstr>
      <vt:lpstr>3. メリット・ベネフィットの提示の流れ</vt:lpstr>
      <vt:lpstr>4. 特典（お得感）</vt:lpstr>
      <vt:lpstr>5. 限定性（日付・価格）</vt:lpstr>
      <vt:lpstr>6. デザイン性（見た目・スマホ対応）</vt:lpstr>
      <vt:lpstr>LPのテンプレート</vt:lpstr>
      <vt:lpstr>次回までの宿題</vt:lpstr>
      <vt:lpstr>LP作成媒体の決定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WEB集客と販売 ～プロモーション講座～ デモ講座Lesson1  一般社団法人日本おうちワーク協会　 2019年4月25日</dc:title>
  <dc:creator>YUKA KAMIURA</dc:creator>
  <cp:lastModifiedBy>moto</cp:lastModifiedBy>
  <cp:revision>15</cp:revision>
  <dcterms:modified xsi:type="dcterms:W3CDTF">2019-05-16T13:54:19Z</dcterms:modified>
</cp:coreProperties>
</file>